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8" r:id="rId4"/>
    <p:sldId id="258" r:id="rId5"/>
    <p:sldId id="259" r:id="rId6"/>
    <p:sldId id="260" r:id="rId7"/>
    <p:sldId id="288" r:id="rId8"/>
    <p:sldId id="289" r:id="rId9"/>
    <p:sldId id="271" r:id="rId10"/>
    <p:sldId id="272" r:id="rId11"/>
    <p:sldId id="284" r:id="rId12"/>
    <p:sldId id="287" r:id="rId13"/>
    <p:sldId id="285" r:id="rId14"/>
    <p:sldId id="286" r:id="rId15"/>
    <p:sldId id="292" r:id="rId16"/>
    <p:sldId id="291" r:id="rId17"/>
    <p:sldId id="261" r:id="rId18"/>
    <p:sldId id="293" r:id="rId19"/>
    <p:sldId id="262" r:id="rId20"/>
    <p:sldId id="295" r:id="rId21"/>
    <p:sldId id="294" r:id="rId22"/>
    <p:sldId id="296" r:id="rId23"/>
    <p:sldId id="29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44"/>
    <p:restoredTop sz="94575"/>
  </p:normalViewPr>
  <p:slideViewPr>
    <p:cSldViewPr snapToGrid="0" snapToObjects="1">
      <p:cViewPr>
        <p:scale>
          <a:sx n="91" d="100"/>
          <a:sy n="91" d="100"/>
        </p:scale>
        <p:origin x="712" y="101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4CD1C-4C88-A34E-89A8-B8532BFCCB47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02CA-8ECF-7B4D-A12E-D990F832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8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37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11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0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87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1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2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4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5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72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6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6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0D66-311E-0143-8670-6E848A0B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11EB7-F2B7-644A-BA68-0883900D0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3BDF8-0914-074F-9BD6-94C247DC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4CA0A-7A14-1246-8EC7-71ECEEA6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41758-9538-C948-AB88-202A6908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6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5807-106B-BF49-9A40-6FD0F42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11ED7-D282-F94F-9955-6B7F2D8B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F1592-ED9A-5545-9FA0-AC32FD37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5C3C1-E2EC-5F45-A16D-64226D6C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F31B-3B85-8A4B-B786-69B3F5E4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3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A8CA1-F8ED-8742-BD03-277BBEA6E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6262F-7C17-C04F-9237-9AA5C1E71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E1810-01B1-9D46-B90B-DBF5C774F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D5C5B-DAE4-7549-8C7D-C3907B91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7C99D-9463-B942-8E0E-9F947AB9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2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67E-5491-FA46-935D-5599B5D2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C9EB1-DC30-CD4F-8B55-F5C0D04D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2D0BB-B315-8647-8E66-496E6C96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85482-D3F6-9F4E-A8DB-08D86F9D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02ED9-D86C-7448-BD45-9366AE22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3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3D71-631D-0144-961A-3018CB1B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20FEC-EF4A-B04A-A69F-75F659541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3FBA3-34A6-D34B-848B-1955629C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201B-2023-004F-AB3E-7C04D143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F727-CCA3-D543-8F94-30509855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3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5CC2-308C-3C4D-A4E9-7DA7340D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3C38-1EE8-AA48-9F7B-89BCDD080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ABB5-1935-7D44-9859-4668AF338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E537E-4349-B54B-8433-64BC38F3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65230-D78A-5041-A712-3B0C69D4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F0C4C-F981-1141-B42D-B12AE95F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A7E9-DFEF-1748-ACE9-4C7DFC4C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0151D-DD63-D448-902C-EDBB6BF5C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C4FA1-AE5F-3440-B185-6CD862193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C3614-7506-AD48-B562-86D33AADF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D21AF-9FBB-EB4C-A768-1776893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006C2-CB38-204C-B3BF-9FDD51C2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F31526-B7E6-144E-B538-D53AB112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7A11C-5FC6-2141-8E78-B60F125E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3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9769-134F-C343-9F97-68BBF8E1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7A784-933B-004D-9CA9-2C224833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B720B-65C9-6240-A562-473086F8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6D15F-66C4-9044-B037-3FCC9652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8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B67D-AF25-0A40-BB2B-19FBF9C0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F1139-4BD4-6343-B857-9B76133B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5A769-987D-0847-86FA-C7719205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8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D321-557A-9244-B5E7-E834A048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120A7-ECAD-F840-AE78-B0ADFB31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9C55E-E4A5-7C48-8D8F-D92EBB6CB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172F9-EB1F-B74A-A9E9-622A3CA1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77356-077C-8A41-ACC8-170E3B3A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AAEB2-D711-B342-B572-36DB6FF8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3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A207-B118-C244-A587-464318B6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02495-6858-7145-8FEC-85F8D4B82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0C2E5-1351-6D44-8F8F-20B15A3FB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69B8F-E671-F244-841F-A025E35C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C640F-9FAF-D248-B19D-554FF22C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E9731-69F5-114D-9B74-AE7FE196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3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C0EF5-CAE9-684C-9C4D-0CD0A9E9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2CD2-FD52-8F4F-A0A8-766A521D6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8CE9-3A9A-294D-AC31-09B792693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9E41-CD5B-2C4C-A718-BF5187D6FB84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2D5A-33D8-E04D-B7F6-ED7D40D23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B4AEC-2677-5B46-8AC7-D83EE3813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C34D-AF82-B346-9A89-0FF0A3811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SPAN Image Analytics </a:t>
            </a:r>
            <a:br>
              <a:rPr lang="en-US" dirty="0"/>
            </a:br>
            <a:r>
              <a:rPr lang="en-US" dirty="0"/>
              <a:t>Update for Stage 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2E046-B656-C340-B3CB-AC43C7C92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500" dirty="0"/>
              <a:t>Ryan P. Cabeen</a:t>
            </a:r>
          </a:p>
          <a:p>
            <a:r>
              <a:rPr lang="en-US" sz="3500" dirty="0"/>
              <a:t>March 31, 2021</a:t>
            </a:r>
          </a:p>
        </p:txBody>
      </p:sp>
    </p:spTree>
    <p:extLst>
      <p:ext uri="{BB962C8B-B14F-4D97-AF65-F5344CB8AC3E}">
        <p14:creationId xmlns:p14="http://schemas.microsoft.com/office/powerpoint/2010/main" val="2803610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7"/>
            <a:ext cx="10515600" cy="1325563"/>
          </a:xfrm>
        </p:spPr>
        <p:txBody>
          <a:bodyPr/>
          <a:lstStyle/>
          <a:p>
            <a:r>
              <a:rPr lang="en-US" dirty="0"/>
              <a:t>Brain Extraction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21E6563-1626-F044-8B68-59AFA36BDD6F}"/>
              </a:ext>
            </a:extLst>
          </p:cNvPr>
          <p:cNvSpPr/>
          <p:nvPr/>
        </p:nvSpPr>
        <p:spPr>
          <a:xfrm>
            <a:off x="794136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6DDACB9-B1BE-AF41-9526-140E0FB092D6}"/>
              </a:ext>
            </a:extLst>
          </p:cNvPr>
          <p:cNvSpPr/>
          <p:nvPr/>
        </p:nvSpPr>
        <p:spPr>
          <a:xfrm>
            <a:off x="4158006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photo, sitting, person&#10;&#10;Description automatically generated">
            <a:extLst>
              <a:ext uri="{FF2B5EF4-FFF2-40B4-BE49-F238E27FC236}">
                <a16:creationId xmlns:a16="http://schemas.microsoft.com/office/drawing/2014/main" id="{C584B17D-D8C9-D04D-8D30-AC8D87EF2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471" y="1491880"/>
            <a:ext cx="2481645" cy="2416434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6D0388-516C-2441-ADE2-B6296AEC1271}"/>
              </a:ext>
            </a:extLst>
          </p:cNvPr>
          <p:cNvSpPr/>
          <p:nvPr/>
        </p:nvSpPr>
        <p:spPr>
          <a:xfrm>
            <a:off x="7312379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lose up&#10;&#10;Description automatically generated">
            <a:extLst>
              <a:ext uri="{FF2B5EF4-FFF2-40B4-BE49-F238E27FC236}">
                <a16:creationId xmlns:a16="http://schemas.microsoft.com/office/drawing/2014/main" id="{61066655-565F-6045-B79D-1C27A3F549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771" y="1486822"/>
            <a:ext cx="2409145" cy="241643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10471766-5387-4649-ADAB-0DCD8A405017}"/>
              </a:ext>
            </a:extLst>
          </p:cNvPr>
          <p:cNvSpPr/>
          <p:nvPr/>
        </p:nvSpPr>
        <p:spPr>
          <a:xfrm>
            <a:off x="10511895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close up&#10;&#10;Description automatically generated">
            <a:extLst>
              <a:ext uri="{FF2B5EF4-FFF2-40B4-BE49-F238E27FC236}">
                <a16:creationId xmlns:a16="http://schemas.microsoft.com/office/drawing/2014/main" id="{C8BB6AC9-98DB-534B-9AC5-2232360925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9303" y="1472635"/>
            <a:ext cx="2434467" cy="24164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716B34-0F09-A448-B0FB-DC8187BA9284}"/>
              </a:ext>
            </a:extLst>
          </p:cNvPr>
          <p:cNvSpPr txBox="1"/>
          <p:nvPr/>
        </p:nvSpPr>
        <p:spPr>
          <a:xfrm>
            <a:off x="1445143" y="1031788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Scan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2C7807-62C5-C94C-A08D-9E292AED3BB2}"/>
              </a:ext>
            </a:extLst>
          </p:cNvPr>
          <p:cNvSpPr txBox="1"/>
          <p:nvPr/>
        </p:nvSpPr>
        <p:spPr>
          <a:xfrm>
            <a:off x="4659067" y="1039742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Enhanced Contrast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1CE9ED-3B37-2149-A368-DEBB409C89AF}"/>
              </a:ext>
            </a:extLst>
          </p:cNvPr>
          <p:cNvSpPr txBox="1"/>
          <p:nvPr/>
        </p:nvSpPr>
        <p:spPr>
          <a:xfrm>
            <a:off x="8098976" y="1056442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Regularized</a:t>
            </a:r>
          </a:p>
        </p:txBody>
      </p:sp>
      <p:pic>
        <p:nvPicPr>
          <p:cNvPr id="14" name="Picture 13" descr="A picture containing game&#10;&#10;Description automatically generated">
            <a:extLst>
              <a:ext uri="{FF2B5EF4-FFF2-40B4-BE49-F238E27FC236}">
                <a16:creationId xmlns:a16="http://schemas.microsoft.com/office/drawing/2014/main" id="{F5A1BF6B-EE65-A044-B671-8ED2A64026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861" y="4353167"/>
            <a:ext cx="2409145" cy="2352626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E670F96A-3562-EC4B-BC15-9D1A66A2EC0F}"/>
              </a:ext>
            </a:extLst>
          </p:cNvPr>
          <p:cNvSpPr/>
          <p:nvPr/>
        </p:nvSpPr>
        <p:spPr>
          <a:xfrm>
            <a:off x="841937" y="530904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D91EFFCB-E8EA-C840-8AFC-454637D83065}"/>
              </a:ext>
            </a:extLst>
          </p:cNvPr>
          <p:cNvSpPr/>
          <p:nvPr/>
        </p:nvSpPr>
        <p:spPr>
          <a:xfrm>
            <a:off x="4158006" y="5234424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305187A-2713-0640-A033-CB2B3CB7DB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771" y="4332885"/>
            <a:ext cx="2454608" cy="23526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91E41BD-278A-6F46-B434-E801BA91F470}"/>
              </a:ext>
            </a:extLst>
          </p:cNvPr>
          <p:cNvSpPr txBox="1"/>
          <p:nvPr/>
        </p:nvSpPr>
        <p:spPr>
          <a:xfrm>
            <a:off x="1491016" y="3966323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0D6E25-DB96-DC4F-954B-83CEC243BB47}"/>
              </a:ext>
            </a:extLst>
          </p:cNvPr>
          <p:cNvSpPr txBox="1"/>
          <p:nvPr/>
        </p:nvSpPr>
        <p:spPr>
          <a:xfrm>
            <a:off x="4822600" y="3977740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Brain Segmentation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D36149-EFA0-9943-872B-CB3F416CEC68}"/>
              </a:ext>
            </a:extLst>
          </p:cNvPr>
          <p:cNvSpPr txBox="1"/>
          <p:nvPr/>
        </p:nvSpPr>
        <p:spPr>
          <a:xfrm>
            <a:off x="8223022" y="4813523"/>
            <a:ext cx="2430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Approach:</a:t>
            </a:r>
          </a:p>
          <a:p>
            <a:r>
              <a:rPr lang="en-US" dirty="0"/>
              <a:t>use feature extraction and graph-based segmentation</a:t>
            </a:r>
          </a:p>
        </p:txBody>
      </p:sp>
    </p:spTree>
    <p:extLst>
      <p:ext uri="{BB962C8B-B14F-4D97-AF65-F5344CB8AC3E}">
        <p14:creationId xmlns:p14="http://schemas.microsoft.com/office/powerpoint/2010/main" val="2568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7"/>
            <a:ext cx="10515600" cy="1325563"/>
          </a:xfrm>
        </p:spPr>
        <p:txBody>
          <a:bodyPr/>
          <a:lstStyle/>
          <a:p>
            <a:r>
              <a:rPr lang="en-US" dirty="0"/>
              <a:t>Brain Extraction with Deep Learning Update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6D12B5-10AF-1447-9867-9CD1B09B8EC4}"/>
              </a:ext>
            </a:extLst>
          </p:cNvPr>
          <p:cNvSpPr txBox="1"/>
          <p:nvPr/>
        </p:nvSpPr>
        <p:spPr>
          <a:xfrm>
            <a:off x="838199" y="1490008"/>
            <a:ext cx="4846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Problem:</a:t>
            </a:r>
          </a:p>
          <a:p>
            <a:r>
              <a:rPr lang="en-US" sz="2400" dirty="0"/>
              <a:t>Our first brain extraction algorithm works well, but with a 5% error rate, due to blurring at skull-brain boundary causing “leaking”, irrespective of site/time</a:t>
            </a:r>
          </a:p>
        </p:txBody>
      </p: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6011B45A-82C9-7E4A-A150-5A30325E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44" y="3955570"/>
            <a:ext cx="3477677" cy="27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7"/>
            <a:ext cx="10515600" cy="1325563"/>
          </a:xfrm>
        </p:spPr>
        <p:txBody>
          <a:bodyPr/>
          <a:lstStyle/>
          <a:p>
            <a:r>
              <a:rPr lang="en-US" dirty="0"/>
              <a:t>Brain Extraction with Deep Learning Update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6D12B5-10AF-1447-9867-9CD1B09B8EC4}"/>
              </a:ext>
            </a:extLst>
          </p:cNvPr>
          <p:cNvSpPr txBox="1"/>
          <p:nvPr/>
        </p:nvSpPr>
        <p:spPr>
          <a:xfrm>
            <a:off x="838199" y="1490008"/>
            <a:ext cx="4846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Problem:</a:t>
            </a:r>
          </a:p>
          <a:p>
            <a:r>
              <a:rPr lang="en-US" sz="2400" dirty="0"/>
              <a:t>Our first brain extraction algorithm works well, but with a 5% error rate, due to blurring at skull-brain boundary causing “leaking”, irrespective of site/time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7E540E-ADDD-8F4A-A031-6F46FB024CBF}"/>
              </a:ext>
            </a:extLst>
          </p:cNvPr>
          <p:cNvSpPr txBox="1"/>
          <p:nvPr/>
        </p:nvSpPr>
        <p:spPr>
          <a:xfrm>
            <a:off x="6070600" y="4185282"/>
            <a:ext cx="5870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Solution:</a:t>
            </a:r>
          </a:p>
          <a:p>
            <a:r>
              <a:rPr lang="en-US" sz="2400" dirty="0"/>
              <a:t>Use a U-net deep learning algorithm: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the 300 best example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balanced by site and timepoint,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them to train, validate, and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collect and test failure cases 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2E9BCD-3609-D748-9044-925FABE9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20" y="1234564"/>
            <a:ext cx="4431831" cy="29526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680275A-B446-884E-9A85-B36BE4CCCAE9}"/>
              </a:ext>
            </a:extLst>
          </p:cNvPr>
          <p:cNvSpPr/>
          <p:nvPr/>
        </p:nvSpPr>
        <p:spPr>
          <a:xfrm>
            <a:off x="7506532" y="2026388"/>
            <a:ext cx="2055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Ronneberger</a:t>
            </a:r>
            <a:r>
              <a:rPr lang="en-US" i="1" dirty="0"/>
              <a:t>,</a:t>
            </a:r>
            <a:br>
              <a:rPr lang="en-US" i="1" dirty="0"/>
            </a:br>
            <a:r>
              <a:rPr lang="en-US" i="1" dirty="0"/>
              <a:t> et al., MICCAI 2015</a:t>
            </a:r>
          </a:p>
        </p:txBody>
      </p: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6011B45A-82C9-7E4A-A150-5A30325E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44" y="3955570"/>
            <a:ext cx="3477677" cy="27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7"/>
            <a:ext cx="10515600" cy="1325563"/>
          </a:xfrm>
        </p:spPr>
        <p:txBody>
          <a:bodyPr/>
          <a:lstStyle/>
          <a:p>
            <a:r>
              <a:rPr lang="en-US" dirty="0"/>
              <a:t>Brain Extraction with Deep Learning Update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6D12B5-10AF-1447-9867-9CD1B09B8EC4}"/>
              </a:ext>
            </a:extLst>
          </p:cNvPr>
          <p:cNvSpPr txBox="1"/>
          <p:nvPr/>
        </p:nvSpPr>
        <p:spPr>
          <a:xfrm>
            <a:off x="1882470" y="5682305"/>
            <a:ext cx="884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Results: </a:t>
            </a:r>
            <a:r>
              <a:rPr lang="en-US" sz="2400" dirty="0"/>
              <a:t>Neural network approach accurately reproduces previous approach with 96% accuracy and </a:t>
            </a:r>
            <a:r>
              <a:rPr lang="en-US" sz="2400" b="1" dirty="0"/>
              <a:t>fixes all failed cases</a:t>
            </a:r>
          </a:p>
        </p:txBody>
      </p:sp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EF76D371-3F13-814B-B871-8B9A082B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05" y="1699104"/>
            <a:ext cx="2748520" cy="1783614"/>
          </a:xfrm>
          <a:prstGeom prst="rect">
            <a:avLst/>
          </a:prstGeom>
        </p:spPr>
      </p:pic>
      <p:pic>
        <p:nvPicPr>
          <p:cNvPr id="7" name="Picture 6" descr="A picture containing dark, cosmetic, close&#10;&#10;Description automatically generated">
            <a:extLst>
              <a:ext uri="{FF2B5EF4-FFF2-40B4-BE49-F238E27FC236}">
                <a16:creationId xmlns:a16="http://schemas.microsoft.com/office/drawing/2014/main" id="{9B297048-BBEA-3341-9EAB-E72F8EC13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528" y="1660372"/>
            <a:ext cx="2446378" cy="1812854"/>
          </a:xfrm>
          <a:prstGeom prst="rect">
            <a:avLst/>
          </a:prstGeom>
        </p:spPr>
      </p:pic>
      <p:pic>
        <p:nvPicPr>
          <p:cNvPr id="10" name="Picture 9" descr="A person wearing headphones&#10;&#10;Description automatically generated with low confidence">
            <a:extLst>
              <a:ext uri="{FF2B5EF4-FFF2-40B4-BE49-F238E27FC236}">
                <a16:creationId xmlns:a16="http://schemas.microsoft.com/office/drawing/2014/main" id="{1929BC91-0FE2-3944-8F61-46099ADA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708" y="1676312"/>
            <a:ext cx="2401320" cy="1812854"/>
          </a:xfrm>
          <a:prstGeom prst="rect">
            <a:avLst/>
          </a:prstGeom>
        </p:spPr>
      </p:pic>
      <p:pic>
        <p:nvPicPr>
          <p:cNvPr id="12" name="Picture 11" descr="A picture containing dark, cosmetic&#10;&#10;Description automatically generated">
            <a:extLst>
              <a:ext uri="{FF2B5EF4-FFF2-40B4-BE49-F238E27FC236}">
                <a16:creationId xmlns:a16="http://schemas.microsoft.com/office/drawing/2014/main" id="{50E827DE-2037-D742-9B29-0701C4BF6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446" y="1650881"/>
            <a:ext cx="2363354" cy="1831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2D4F3C-809D-1442-A4AD-A75F3FE23D45}"/>
              </a:ext>
            </a:extLst>
          </p:cNvPr>
          <p:cNvSpPr txBox="1"/>
          <p:nvPr/>
        </p:nvSpPr>
        <p:spPr>
          <a:xfrm>
            <a:off x="1117165" y="1205155"/>
            <a:ext cx="175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Traditional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8B8D5-8F24-6B43-AC59-6CC9E9413DA0}"/>
              </a:ext>
            </a:extLst>
          </p:cNvPr>
          <p:cNvSpPr txBox="1"/>
          <p:nvPr/>
        </p:nvSpPr>
        <p:spPr>
          <a:xfrm>
            <a:off x="4207740" y="1205154"/>
            <a:ext cx="1020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U-net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EA8DE7-E30C-F242-B378-DAA98BC93B9C}"/>
              </a:ext>
            </a:extLst>
          </p:cNvPr>
          <p:cNvSpPr txBox="1"/>
          <p:nvPr/>
        </p:nvSpPr>
        <p:spPr>
          <a:xfrm>
            <a:off x="6845323" y="1175695"/>
            <a:ext cx="175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Traditional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CA60AF-9A37-254C-A019-52ED71821F51}"/>
              </a:ext>
            </a:extLst>
          </p:cNvPr>
          <p:cNvSpPr txBox="1"/>
          <p:nvPr/>
        </p:nvSpPr>
        <p:spPr>
          <a:xfrm>
            <a:off x="9704741" y="1175694"/>
            <a:ext cx="1020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U-net</a:t>
            </a:r>
          </a:p>
        </p:txBody>
      </p:sp>
      <p:pic>
        <p:nvPicPr>
          <p:cNvPr id="14" name="Picture 13" descr="A picture containing dark&#10;&#10;Description automatically generated">
            <a:extLst>
              <a:ext uri="{FF2B5EF4-FFF2-40B4-BE49-F238E27FC236}">
                <a16:creationId xmlns:a16="http://schemas.microsoft.com/office/drawing/2014/main" id="{6A88F66A-EA32-5D40-93E3-CC47E4350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42" y="3559464"/>
            <a:ext cx="2241369" cy="1999495"/>
          </a:xfrm>
          <a:prstGeom prst="rect">
            <a:avLst/>
          </a:prstGeom>
        </p:spPr>
      </p:pic>
      <p:pic>
        <p:nvPicPr>
          <p:cNvPr id="20" name="Picture 19" descr="A picture containing dark&#10;&#10;Description automatically generated">
            <a:extLst>
              <a:ext uri="{FF2B5EF4-FFF2-40B4-BE49-F238E27FC236}">
                <a16:creationId xmlns:a16="http://schemas.microsoft.com/office/drawing/2014/main" id="{6FCE4B4D-8A14-6642-8698-436257537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3549" y="3567299"/>
            <a:ext cx="2112898" cy="19546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34F2D5-FFE4-9447-B23E-D3FB00DA6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5774" y="3559464"/>
            <a:ext cx="2041460" cy="1978403"/>
          </a:xfrm>
          <a:prstGeom prst="rect">
            <a:avLst/>
          </a:prstGeom>
        </p:spPr>
      </p:pic>
      <p:pic>
        <p:nvPicPr>
          <p:cNvPr id="29" name="Picture 28" descr="A close up of a rose&#10;&#10;Description automatically generated with medium confidence">
            <a:extLst>
              <a:ext uri="{FF2B5EF4-FFF2-40B4-BE49-F238E27FC236}">
                <a16:creationId xmlns:a16="http://schemas.microsoft.com/office/drawing/2014/main" id="{A0E7AADB-D398-B941-A6B8-12ED85D6DE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5288" y="3567299"/>
            <a:ext cx="2238512" cy="20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5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7"/>
            <a:ext cx="10515600" cy="1325563"/>
          </a:xfrm>
        </p:spPr>
        <p:txBody>
          <a:bodyPr/>
          <a:lstStyle/>
          <a:p>
            <a:r>
              <a:rPr lang="en-US" dirty="0"/>
              <a:t>Brain Extraction with Deep Learning Update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2D4F3C-809D-1442-A4AD-A75F3FE23D45}"/>
              </a:ext>
            </a:extLst>
          </p:cNvPr>
          <p:cNvSpPr txBox="1"/>
          <p:nvPr/>
        </p:nvSpPr>
        <p:spPr>
          <a:xfrm>
            <a:off x="1117165" y="1205155"/>
            <a:ext cx="175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Traditional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8B8D5-8F24-6B43-AC59-6CC9E9413DA0}"/>
              </a:ext>
            </a:extLst>
          </p:cNvPr>
          <p:cNvSpPr txBox="1"/>
          <p:nvPr/>
        </p:nvSpPr>
        <p:spPr>
          <a:xfrm>
            <a:off x="4207740" y="1205154"/>
            <a:ext cx="1020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U-net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EA8DE7-E30C-F242-B378-DAA98BC93B9C}"/>
              </a:ext>
            </a:extLst>
          </p:cNvPr>
          <p:cNvSpPr txBox="1"/>
          <p:nvPr/>
        </p:nvSpPr>
        <p:spPr>
          <a:xfrm>
            <a:off x="7173214" y="1175695"/>
            <a:ext cx="175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Traditional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CA60AF-9A37-254C-A019-52ED71821F51}"/>
              </a:ext>
            </a:extLst>
          </p:cNvPr>
          <p:cNvSpPr txBox="1"/>
          <p:nvPr/>
        </p:nvSpPr>
        <p:spPr>
          <a:xfrm>
            <a:off x="10032632" y="1175694"/>
            <a:ext cx="1020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U-net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84569-337A-CB46-8740-DFB78A8E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173" y="1679412"/>
            <a:ext cx="2702257" cy="2309019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467F3686-F5E7-5F46-AA13-F1304737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79" y="1679412"/>
            <a:ext cx="2938469" cy="2284285"/>
          </a:xfrm>
          <a:prstGeom prst="rect">
            <a:avLst/>
          </a:prstGeom>
        </p:spPr>
      </p:pic>
      <p:pic>
        <p:nvPicPr>
          <p:cNvPr id="11" name="Picture 10" descr="A picture containing dark, mask&#10;&#10;Description automatically generated">
            <a:extLst>
              <a:ext uri="{FF2B5EF4-FFF2-40B4-BE49-F238E27FC236}">
                <a16:creationId xmlns:a16="http://schemas.microsoft.com/office/drawing/2014/main" id="{0E7BC461-DF7C-AA48-AB12-214CD05B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214" y="4098276"/>
            <a:ext cx="2508108" cy="2357810"/>
          </a:xfrm>
          <a:prstGeom prst="rect">
            <a:avLst/>
          </a:prstGeom>
        </p:spPr>
      </p:pic>
      <p:pic>
        <p:nvPicPr>
          <p:cNvPr id="15" name="Picture 14" descr="A picture containing dark&#10;&#10;Description automatically generated">
            <a:extLst>
              <a:ext uri="{FF2B5EF4-FFF2-40B4-BE49-F238E27FC236}">
                <a16:creationId xmlns:a16="http://schemas.microsoft.com/office/drawing/2014/main" id="{F4BE1CF1-487A-274D-A1E0-FCCBB99C0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04" y="4098276"/>
            <a:ext cx="2646318" cy="2357810"/>
          </a:xfrm>
          <a:prstGeom prst="rect">
            <a:avLst/>
          </a:prstGeom>
        </p:spPr>
      </p:pic>
      <p:pic>
        <p:nvPicPr>
          <p:cNvPr id="22" name="Picture 21" descr="A picture containing dark&#10;&#10;Description automatically generated">
            <a:extLst>
              <a:ext uri="{FF2B5EF4-FFF2-40B4-BE49-F238E27FC236}">
                <a16:creationId xmlns:a16="http://schemas.microsoft.com/office/drawing/2014/main" id="{02047C5F-7CD2-A044-83FB-409EFEB0B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3263" y="1666819"/>
            <a:ext cx="2400724" cy="2501518"/>
          </a:xfrm>
          <a:prstGeom prst="rect">
            <a:avLst/>
          </a:prstGeom>
        </p:spPr>
      </p:pic>
      <p:pic>
        <p:nvPicPr>
          <p:cNvPr id="25" name="Picture 24" descr="A picture containing dark&#10;&#10;Description automatically generated">
            <a:extLst>
              <a:ext uri="{FF2B5EF4-FFF2-40B4-BE49-F238E27FC236}">
                <a16:creationId xmlns:a16="http://schemas.microsoft.com/office/drawing/2014/main" id="{8316AD36-10BC-3D4E-83E5-509ED2904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545" y="1666819"/>
            <a:ext cx="2685738" cy="2501518"/>
          </a:xfrm>
          <a:prstGeom prst="rect">
            <a:avLst/>
          </a:prstGeom>
        </p:spPr>
      </p:pic>
      <p:pic>
        <p:nvPicPr>
          <p:cNvPr id="28" name="Picture 27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1CC057EA-CDFF-FE4D-A5C4-FE4235AF94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3263" y="4309564"/>
            <a:ext cx="2375537" cy="2278034"/>
          </a:xfrm>
          <a:prstGeom prst="rect">
            <a:avLst/>
          </a:prstGeom>
        </p:spPr>
      </p:pic>
      <p:pic>
        <p:nvPicPr>
          <p:cNvPr id="31" name="Picture 30" descr="A picture containing dark&#10;&#10;Description automatically generated">
            <a:extLst>
              <a:ext uri="{FF2B5EF4-FFF2-40B4-BE49-F238E27FC236}">
                <a16:creationId xmlns:a16="http://schemas.microsoft.com/office/drawing/2014/main" id="{ED6CEA4E-6301-A74D-802E-7252D19F4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1317" y="4266931"/>
            <a:ext cx="2322354" cy="235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67E644-7DE6-9B4E-B2D1-9DDECF7F8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87"/>
            <a:ext cx="10515600" cy="1325563"/>
          </a:xfrm>
        </p:spPr>
        <p:txBody>
          <a:bodyPr/>
          <a:lstStyle/>
          <a:p>
            <a:r>
              <a:rPr lang="en-US" dirty="0"/>
              <a:t>Atlas 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27172-7D46-BB4E-B2BD-EA324AE792A3}"/>
              </a:ext>
            </a:extLst>
          </p:cNvPr>
          <p:cNvSpPr txBox="1"/>
          <p:nvPr/>
        </p:nvSpPr>
        <p:spPr>
          <a:xfrm>
            <a:off x="8207868" y="166270"/>
            <a:ext cx="3984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MacKenzie</a:t>
            </a:r>
            <a:r>
              <a:rPr lang="en-US" sz="1600" i="1" dirty="0"/>
              <a:t>‐Graham, et al. (2007). </a:t>
            </a:r>
            <a:r>
              <a:rPr lang="en-US" sz="1600" i="1" dirty="0" err="1"/>
              <a:t>Epilepsia</a:t>
            </a:r>
            <a:endParaRPr lang="en-US" sz="1600" i="1" dirty="0"/>
          </a:p>
        </p:txBody>
      </p:sp>
      <p:pic>
        <p:nvPicPr>
          <p:cNvPr id="5" name="Picture 4" descr="A close-up of a human brain&#10;&#10;Description automatically generated with low confidence">
            <a:extLst>
              <a:ext uri="{FF2B5EF4-FFF2-40B4-BE49-F238E27FC236}">
                <a16:creationId xmlns:a16="http://schemas.microsoft.com/office/drawing/2014/main" id="{ADA8A5D6-8484-FA4C-863B-8337ABCC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597" y="639775"/>
            <a:ext cx="2980203" cy="3622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819C2-08AF-4745-A122-2F44A7C78E61}"/>
              </a:ext>
            </a:extLst>
          </p:cNvPr>
          <p:cNvSpPr txBox="1"/>
          <p:nvPr/>
        </p:nvSpPr>
        <p:spPr>
          <a:xfrm>
            <a:off x="8498291" y="753262"/>
            <a:ext cx="3984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BMAT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Atlas</a:t>
            </a:r>
          </a:p>
        </p:txBody>
      </p:sp>
      <p:pic>
        <p:nvPicPr>
          <p:cNvPr id="9" name="Picture 8" descr="A picture containing white&#10;&#10;Description automatically generated">
            <a:extLst>
              <a:ext uri="{FF2B5EF4-FFF2-40B4-BE49-F238E27FC236}">
                <a16:creationId xmlns:a16="http://schemas.microsoft.com/office/drawing/2014/main" id="{BBC5D83B-8B68-2E4F-A914-09BF8E238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07" y="2420336"/>
            <a:ext cx="2167835" cy="1913350"/>
          </a:xfrm>
          <a:prstGeom prst="rect">
            <a:avLst/>
          </a:prstGeom>
        </p:spPr>
      </p:pic>
      <p:pic>
        <p:nvPicPr>
          <p:cNvPr id="12" name="Picture 11" descr="A white circ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51E6476-0B15-0845-B41D-D1A5939B9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799" y="2420336"/>
            <a:ext cx="2317321" cy="1913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324296-B3CF-6148-9DC4-00E8F2208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678" y="2420336"/>
            <a:ext cx="2230554" cy="19133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013A44-CD96-2943-A94A-BC64BB8EA11C}"/>
              </a:ext>
            </a:extLst>
          </p:cNvPr>
          <p:cNvSpPr txBox="1"/>
          <p:nvPr/>
        </p:nvSpPr>
        <p:spPr>
          <a:xfrm>
            <a:off x="636964" y="1929253"/>
            <a:ext cx="2167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Native 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E3084-6B17-3D4A-92B2-90ABF5D7FFAA}"/>
              </a:ext>
            </a:extLst>
          </p:cNvPr>
          <p:cNvSpPr txBox="1"/>
          <p:nvPr/>
        </p:nvSpPr>
        <p:spPr>
          <a:xfrm>
            <a:off x="3537179" y="1916597"/>
            <a:ext cx="2167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Atlas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24283-1694-574D-AC85-B47421C4D242}"/>
              </a:ext>
            </a:extLst>
          </p:cNvPr>
          <p:cNvSpPr txBox="1"/>
          <p:nvPr/>
        </p:nvSpPr>
        <p:spPr>
          <a:xfrm>
            <a:off x="5549220" y="1924276"/>
            <a:ext cx="2167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Normalized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5FCF9-E202-2041-9C75-F114ED6B81F0}"/>
              </a:ext>
            </a:extLst>
          </p:cNvPr>
          <p:cNvSpPr txBox="1"/>
          <p:nvPr/>
        </p:nvSpPr>
        <p:spPr>
          <a:xfrm>
            <a:off x="1494799" y="4960543"/>
            <a:ext cx="4976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Approach: </a:t>
            </a:r>
            <a:r>
              <a:rPr lang="en-US" sz="2400" dirty="0"/>
              <a:t>Perform rigid registration to the atlas to preserve morphometry and provide priors (shown on right)</a:t>
            </a:r>
          </a:p>
        </p:txBody>
      </p:sp>
      <p:pic>
        <p:nvPicPr>
          <p:cNvPr id="21" name="Picture 20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D2796A5D-A092-074D-B840-C5D3D8D33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772" y="5101934"/>
            <a:ext cx="2167835" cy="1452214"/>
          </a:xfrm>
          <a:prstGeom prst="rect">
            <a:avLst/>
          </a:prstGeom>
        </p:spPr>
      </p:pic>
      <p:pic>
        <p:nvPicPr>
          <p:cNvPr id="23" name="Picture 22" descr="A picture containing dessert&#10;&#10;Description automatically generated">
            <a:extLst>
              <a:ext uri="{FF2B5EF4-FFF2-40B4-BE49-F238E27FC236}">
                <a16:creationId xmlns:a16="http://schemas.microsoft.com/office/drawing/2014/main" id="{54814EDE-1F9D-F24E-8199-64A9CE15D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0306555" y="4891011"/>
            <a:ext cx="1458653" cy="18676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FFEAB0-7B7C-C54C-8319-F851F9198332}"/>
              </a:ext>
            </a:extLst>
          </p:cNvPr>
          <p:cNvSpPr txBox="1"/>
          <p:nvPr/>
        </p:nvSpPr>
        <p:spPr>
          <a:xfrm>
            <a:off x="8118743" y="4498878"/>
            <a:ext cx="3691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Ventricle and Lesion Priors:</a:t>
            </a:r>
          </a:p>
        </p:txBody>
      </p:sp>
    </p:spTree>
    <p:extLst>
      <p:ext uri="{BB962C8B-B14F-4D97-AF65-F5344CB8AC3E}">
        <p14:creationId xmlns:p14="http://schemas.microsoft.com/office/powerpoint/2010/main" val="3420611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5D24C08-E465-0D44-A3EC-B255DD50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93" y="1350497"/>
            <a:ext cx="3641279" cy="5265394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BE36611-D143-4249-9324-002661D80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330" y="1350497"/>
            <a:ext cx="3641279" cy="526539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A1452C0-2B7C-B14E-A0BC-5737AE6F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87"/>
            <a:ext cx="9740705" cy="1160411"/>
          </a:xfrm>
        </p:spPr>
        <p:txBody>
          <a:bodyPr/>
          <a:lstStyle/>
          <a:p>
            <a:r>
              <a:rPr lang="en-US" dirty="0"/>
              <a:t>Parameter Harmonization Across Sites</a:t>
            </a:r>
          </a:p>
        </p:txBody>
      </p:sp>
    </p:spTree>
    <p:extLst>
      <p:ext uri="{BB962C8B-B14F-4D97-AF65-F5344CB8AC3E}">
        <p14:creationId xmlns:p14="http://schemas.microsoft.com/office/powerpoint/2010/main" val="2693089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1F6A-ACF0-B64A-9741-15C6BC9E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84"/>
            <a:ext cx="10515600" cy="1325563"/>
          </a:xfrm>
        </p:spPr>
        <p:txBody>
          <a:bodyPr/>
          <a:lstStyle/>
          <a:p>
            <a:r>
              <a:rPr lang="en-US" dirty="0"/>
              <a:t>Lesion and CSF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AF8CC-9ADE-7742-A2D3-2ACDA855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788" y="1575716"/>
            <a:ext cx="3133806" cy="3177944"/>
          </a:xfrm>
          <a:prstGeom prst="rect">
            <a:avLst/>
          </a:prstGeom>
        </p:spPr>
      </p:pic>
      <p:sp>
        <p:nvSpPr>
          <p:cNvPr id="40" name="Right Arrow 39">
            <a:extLst>
              <a:ext uri="{FF2B5EF4-FFF2-40B4-BE49-F238E27FC236}">
                <a16:creationId xmlns:a16="http://schemas.microsoft.com/office/drawing/2014/main" id="{32344482-B2A4-D045-A414-E0F15560A13D}"/>
              </a:ext>
            </a:extLst>
          </p:cNvPr>
          <p:cNvSpPr/>
          <p:nvPr/>
        </p:nvSpPr>
        <p:spPr>
          <a:xfrm>
            <a:off x="0" y="3643975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788E55CE-6D81-F848-A938-33E2F248C721}"/>
              </a:ext>
            </a:extLst>
          </p:cNvPr>
          <p:cNvSpPr/>
          <p:nvPr/>
        </p:nvSpPr>
        <p:spPr>
          <a:xfrm>
            <a:off x="3353322" y="3574204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838D87D-1073-1645-B56C-8A925C66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55" y="3942548"/>
            <a:ext cx="2251555" cy="2283267"/>
          </a:xfrm>
          <a:prstGeom prst="rect">
            <a:avLst/>
          </a:prstGeom>
        </p:spPr>
      </p:pic>
      <p:pic>
        <p:nvPicPr>
          <p:cNvPr id="47" name="Picture 46" descr="A picture containing mammal&#10;&#10;Description automatically generated">
            <a:extLst>
              <a:ext uri="{FF2B5EF4-FFF2-40B4-BE49-F238E27FC236}">
                <a16:creationId xmlns:a16="http://schemas.microsoft.com/office/drawing/2014/main" id="{2253C417-094C-8F49-9B3E-8EA60284F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355" y="1690688"/>
            <a:ext cx="2251555" cy="228326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EEEAB6C-77E6-3E4E-B8D6-62ED11B768A9}"/>
              </a:ext>
            </a:extLst>
          </p:cNvPr>
          <p:cNvSpPr txBox="1"/>
          <p:nvPr/>
        </p:nvSpPr>
        <p:spPr>
          <a:xfrm>
            <a:off x="1286572" y="405589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ADC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126831-0A0F-FF46-B152-06E38743B87A}"/>
              </a:ext>
            </a:extLst>
          </p:cNvPr>
          <p:cNvSpPr txBox="1"/>
          <p:nvPr/>
        </p:nvSpPr>
        <p:spPr>
          <a:xfrm>
            <a:off x="1286572" y="167328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T2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D2E24F86-D124-BB40-8A1E-D7F78455E651}"/>
              </a:ext>
            </a:extLst>
          </p:cNvPr>
          <p:cNvSpPr/>
          <p:nvPr/>
        </p:nvSpPr>
        <p:spPr>
          <a:xfrm>
            <a:off x="6706644" y="3590914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1A564CE1-F7FD-884A-A5A6-B3C8C941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097" y="3942548"/>
            <a:ext cx="2251555" cy="22832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FE4A911-A765-2742-BA13-C38E25335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097" y="1673284"/>
            <a:ext cx="2251555" cy="228326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E58B0E7-3D61-2B48-9418-A683F0369933}"/>
              </a:ext>
            </a:extLst>
          </p:cNvPr>
          <p:cNvSpPr txBox="1"/>
          <p:nvPr/>
        </p:nvSpPr>
        <p:spPr>
          <a:xfrm>
            <a:off x="4589337" y="4058152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CSF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22FF8B-031D-B841-85D3-4BF76110DEE3}"/>
              </a:ext>
            </a:extLst>
          </p:cNvPr>
          <p:cNvSpPr txBox="1"/>
          <p:nvPr/>
        </p:nvSpPr>
        <p:spPr>
          <a:xfrm>
            <a:off x="4589337" y="1726345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Lesion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678CED-667A-AD45-AACD-61B86EA5EE41}"/>
              </a:ext>
            </a:extLst>
          </p:cNvPr>
          <p:cNvSpPr txBox="1"/>
          <p:nvPr/>
        </p:nvSpPr>
        <p:spPr>
          <a:xfrm>
            <a:off x="7366000" y="5033381"/>
            <a:ext cx="482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Lesion is low R2 &amp; low ADC,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CSF is low R2 &amp; high ADC</a:t>
            </a:r>
            <a:r>
              <a:rPr lang="en-US" sz="2400" b="1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Rest is normal appearing tissue</a:t>
            </a:r>
          </a:p>
        </p:txBody>
      </p:sp>
    </p:spTree>
    <p:extLst>
      <p:ext uri="{BB962C8B-B14F-4D97-AF65-F5344CB8AC3E}">
        <p14:creationId xmlns:p14="http://schemas.microsoft.com/office/powerpoint/2010/main" val="3055411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1F6A-ACF0-B64A-9741-15C6BC9E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84"/>
            <a:ext cx="10515600" cy="1325563"/>
          </a:xfrm>
        </p:spPr>
        <p:txBody>
          <a:bodyPr/>
          <a:lstStyle/>
          <a:p>
            <a:r>
              <a:rPr lang="en-US" dirty="0"/>
              <a:t>Midline shift quantification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678CED-667A-AD45-AACD-61B86EA5EE41}"/>
              </a:ext>
            </a:extLst>
          </p:cNvPr>
          <p:cNvSpPr txBox="1"/>
          <p:nvPr/>
        </p:nvSpPr>
        <p:spPr>
          <a:xfrm>
            <a:off x="1834625" y="4610776"/>
            <a:ext cx="9189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thin coronal section of ventricles based on atlas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centroid and left-right extreme points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 absolute and relative measures of brain shift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Segment left and right hemisphere (assuming a parabolic surface)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D1B1D4-0427-A04D-84F6-96EFFD43B7A4}"/>
              </a:ext>
            </a:extLst>
          </p:cNvPr>
          <p:cNvGrpSpPr/>
          <p:nvPr/>
        </p:nvGrpSpPr>
        <p:grpSpPr>
          <a:xfrm>
            <a:off x="144170" y="1586420"/>
            <a:ext cx="11903659" cy="2736716"/>
            <a:chOff x="59959" y="1385118"/>
            <a:chExt cx="10172186" cy="2338641"/>
          </a:xfrm>
        </p:grpSpPr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32344482-B2A4-D045-A414-E0F15560A13D}"/>
                </a:ext>
              </a:extLst>
            </p:cNvPr>
            <p:cNvSpPr/>
            <p:nvPr/>
          </p:nvSpPr>
          <p:spPr>
            <a:xfrm>
              <a:off x="59959" y="2109600"/>
              <a:ext cx="1049386" cy="8343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788E55CE-6D81-F848-A938-33E2F248C721}"/>
                </a:ext>
              </a:extLst>
            </p:cNvPr>
            <p:cNvSpPr/>
            <p:nvPr/>
          </p:nvSpPr>
          <p:spPr>
            <a:xfrm>
              <a:off x="3444237" y="2164970"/>
              <a:ext cx="1049386" cy="8343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2E24F86-D124-BB40-8A1E-D7F78455E651}"/>
                </a:ext>
              </a:extLst>
            </p:cNvPr>
            <p:cNvSpPr/>
            <p:nvPr/>
          </p:nvSpPr>
          <p:spPr>
            <a:xfrm>
              <a:off x="6836610" y="2109598"/>
              <a:ext cx="1049386" cy="8343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58B0E7-3D61-2B48-9418-A683F0369933}"/>
                </a:ext>
              </a:extLst>
            </p:cNvPr>
            <p:cNvSpPr txBox="1"/>
            <p:nvPr/>
          </p:nvSpPr>
          <p:spPr>
            <a:xfrm>
              <a:off x="4539339" y="174026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CSF</a:t>
              </a:r>
              <a:endParaRPr lang="en-US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F22C2B-EF5B-3B4C-9D28-35BADC23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339" y="1385120"/>
              <a:ext cx="2251555" cy="2283267"/>
            </a:xfrm>
            <a:prstGeom prst="rect">
              <a:avLst/>
            </a:prstGeom>
          </p:spPr>
        </p:pic>
        <p:pic>
          <p:nvPicPr>
            <p:cNvPr id="9" name="Picture 8" descr="A picture containing black&#10;&#10;Description automatically generated">
              <a:extLst>
                <a:ext uri="{FF2B5EF4-FFF2-40B4-BE49-F238E27FC236}">
                  <a16:creationId xmlns:a16="http://schemas.microsoft.com/office/drawing/2014/main" id="{7E583511-00EC-B04A-B7DB-B4F458ACA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0590" y="1385118"/>
              <a:ext cx="2251555" cy="2283267"/>
            </a:xfrm>
            <a:prstGeom prst="rect">
              <a:avLst/>
            </a:prstGeom>
          </p:spPr>
        </p:pic>
        <p:pic>
          <p:nvPicPr>
            <p:cNvPr id="22" name="Picture 21" descr="A close up of a person's eye&#10;&#10;Description automatically generated with medium confidence">
              <a:extLst>
                <a:ext uri="{FF2B5EF4-FFF2-40B4-BE49-F238E27FC236}">
                  <a16:creationId xmlns:a16="http://schemas.microsoft.com/office/drawing/2014/main" id="{FAD8A754-AEDD-424E-8A18-7E62D9EF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4438" y="1440492"/>
              <a:ext cx="2251555" cy="22832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D5D5E9-FE6F-964B-9905-798890033B85}"/>
                </a:ext>
              </a:extLst>
            </p:cNvPr>
            <p:cNvSpPr txBox="1"/>
            <p:nvPr/>
          </p:nvSpPr>
          <p:spPr>
            <a:xfrm>
              <a:off x="1244678" y="1556096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CSF</a:t>
              </a:r>
              <a:endParaRPr lang="en-US" baseline="30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27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5C7-29C1-464F-8657-F535AE5E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85" y="206384"/>
            <a:ext cx="10515600" cy="1325563"/>
          </a:xfrm>
        </p:spPr>
        <p:txBody>
          <a:bodyPr/>
          <a:lstStyle/>
          <a:p>
            <a:r>
              <a:rPr lang="en-US" dirty="0"/>
              <a:t>Analytics and Report Generation</a:t>
            </a:r>
          </a:p>
        </p:txBody>
      </p:sp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22B303-9050-8F48-972F-5E2D0222A1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149" y="1648148"/>
            <a:ext cx="5223966" cy="2248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232634-67A8-734E-B98B-C3BBA8C41961}"/>
              </a:ext>
            </a:extLst>
          </p:cNvPr>
          <p:cNvSpPr txBox="1"/>
          <p:nvPr/>
        </p:nvSpPr>
        <p:spPr>
          <a:xfrm>
            <a:off x="902776" y="1580158"/>
            <a:ext cx="4725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 metrics: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Image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Lesion, CSF, and tissue volume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Mid-line shift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Per-hemisphere tissue volumes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Intra-cranial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Others are possible…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34E8C-2D6A-A44B-BEB2-002CEA2652C0}"/>
              </a:ext>
            </a:extLst>
          </p:cNvPr>
          <p:cNvSpPr txBox="1"/>
          <p:nvPr/>
        </p:nvSpPr>
        <p:spPr>
          <a:xfrm>
            <a:off x="1003540" y="4644234"/>
            <a:ext cx="4725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Visualizations: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Mosaic plots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Overlays of segmentations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3D models</a:t>
            </a:r>
          </a:p>
        </p:txBody>
      </p:sp>
      <p:pic>
        <p:nvPicPr>
          <p:cNvPr id="13" name="Picture 12" descr="A picture containing typewriter, keyboard&#10;&#10;Description automatically generated">
            <a:extLst>
              <a:ext uri="{FF2B5EF4-FFF2-40B4-BE49-F238E27FC236}">
                <a16:creationId xmlns:a16="http://schemas.microsoft.com/office/drawing/2014/main" id="{272B89D2-8BD2-FA4D-A296-01577798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62" y="2387352"/>
            <a:ext cx="3251200" cy="3251200"/>
          </a:xfrm>
          <a:prstGeom prst="rect">
            <a:avLst/>
          </a:prstGeom>
        </p:spPr>
      </p:pic>
      <p:pic>
        <p:nvPicPr>
          <p:cNvPr id="24" name="Picture 23" descr="A picture containing typewriter, keyboard&#10;&#10;Description automatically generated">
            <a:extLst>
              <a:ext uri="{FF2B5EF4-FFF2-40B4-BE49-F238E27FC236}">
                <a16:creationId xmlns:a16="http://schemas.microsoft.com/office/drawing/2014/main" id="{044E38A4-6CEC-B743-8902-3F6F1E9A3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126" y="2933864"/>
            <a:ext cx="3420739" cy="34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9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B16C-2E37-8344-904F-BDF10143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Analytics Pipeline Overview</a:t>
            </a:r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D351C737-B9D9-1D4E-AC97-68C4E8D00F41}"/>
              </a:ext>
            </a:extLst>
          </p:cNvPr>
          <p:cNvSpPr/>
          <p:nvPr/>
        </p:nvSpPr>
        <p:spPr>
          <a:xfrm>
            <a:off x="4353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IDA</a:t>
            </a:r>
          </a:p>
          <a:p>
            <a:pPr algn="ctr"/>
            <a:r>
              <a:rPr lang="en-US" dirty="0"/>
              <a:t>Download</a:t>
            </a:r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5A812C53-7888-4844-8AC3-564B04E380EF}"/>
              </a:ext>
            </a:extLst>
          </p:cNvPr>
          <p:cNvSpPr/>
          <p:nvPr/>
        </p:nvSpPr>
        <p:spPr>
          <a:xfrm>
            <a:off x="28737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Preprocessing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B667A6C-471D-5C45-8C51-3B610D874A7B}"/>
              </a:ext>
            </a:extLst>
          </p:cNvPr>
          <p:cNvSpPr/>
          <p:nvPr/>
        </p:nvSpPr>
        <p:spPr>
          <a:xfrm>
            <a:off x="53121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4C31E5-8DC1-414B-A283-BEDDC98C3022}"/>
              </a:ext>
            </a:extLst>
          </p:cNvPr>
          <p:cNvSpPr/>
          <p:nvPr/>
        </p:nvSpPr>
        <p:spPr>
          <a:xfrm>
            <a:off x="422941" y="4401782"/>
            <a:ext cx="1576552" cy="1846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 Report and Visualizations</a:t>
            </a:r>
          </a:p>
        </p:txBody>
      </p:sp>
      <p:sp>
        <p:nvSpPr>
          <p:cNvPr id="3" name="Down Arrow Callout 2">
            <a:extLst>
              <a:ext uri="{FF2B5EF4-FFF2-40B4-BE49-F238E27FC236}">
                <a16:creationId xmlns:a16="http://schemas.microsoft.com/office/drawing/2014/main" id="{7CB6E0FE-C731-E749-BA6A-26C473664678}"/>
              </a:ext>
            </a:extLst>
          </p:cNvPr>
          <p:cNvSpPr/>
          <p:nvPr/>
        </p:nvSpPr>
        <p:spPr>
          <a:xfrm>
            <a:off x="10188982" y="1695367"/>
            <a:ext cx="1639614" cy="270641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Harmonization</a:t>
            </a:r>
          </a:p>
        </p:txBody>
      </p:sp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075894B7-9F45-D64E-AD6D-69BFFBAE5732}"/>
              </a:ext>
            </a:extLst>
          </p:cNvPr>
          <p:cNvSpPr/>
          <p:nvPr/>
        </p:nvSpPr>
        <p:spPr>
          <a:xfrm>
            <a:off x="9405044" y="4401782"/>
            <a:ext cx="2418522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Atlas Registration</a:t>
            </a:r>
          </a:p>
        </p:txBody>
      </p:sp>
      <p:sp>
        <p:nvSpPr>
          <p:cNvPr id="10" name="Left Arrow Callout 9">
            <a:extLst>
              <a:ext uri="{FF2B5EF4-FFF2-40B4-BE49-F238E27FC236}">
                <a16:creationId xmlns:a16="http://schemas.microsoft.com/office/drawing/2014/main" id="{179C7A88-26BA-D043-8717-3D8013F8B43C}"/>
              </a:ext>
            </a:extLst>
          </p:cNvPr>
          <p:cNvSpPr/>
          <p:nvPr/>
        </p:nvSpPr>
        <p:spPr>
          <a:xfrm>
            <a:off x="6942144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Lesion and CSF Segmentation</a:t>
            </a:r>
          </a:p>
        </p:txBody>
      </p:sp>
      <p:sp>
        <p:nvSpPr>
          <p:cNvPr id="11" name="Left Arrow Callout 10">
            <a:extLst>
              <a:ext uri="{FF2B5EF4-FFF2-40B4-BE49-F238E27FC236}">
                <a16:creationId xmlns:a16="http://schemas.microsoft.com/office/drawing/2014/main" id="{4F5E506D-B067-F548-A2FF-9DB522A5E2B0}"/>
              </a:ext>
            </a:extLst>
          </p:cNvPr>
          <p:cNvSpPr/>
          <p:nvPr/>
        </p:nvSpPr>
        <p:spPr>
          <a:xfrm>
            <a:off x="4479244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Midline Shift Quantification</a:t>
            </a:r>
          </a:p>
        </p:txBody>
      </p:sp>
      <p:sp>
        <p:nvSpPr>
          <p:cNvPr id="14" name="Right Arrow Callout 13">
            <a:extLst>
              <a:ext uri="{FF2B5EF4-FFF2-40B4-BE49-F238E27FC236}">
                <a16:creationId xmlns:a16="http://schemas.microsoft.com/office/drawing/2014/main" id="{74AC0DDA-7D29-3546-A2F6-8BC5BCC00B98}"/>
              </a:ext>
            </a:extLst>
          </p:cNvPr>
          <p:cNvSpPr/>
          <p:nvPr/>
        </p:nvSpPr>
        <p:spPr>
          <a:xfrm>
            <a:off x="7750582" y="174974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 Extraction</a:t>
            </a:r>
          </a:p>
        </p:txBody>
      </p: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956FB062-1210-F442-A813-7F05A071F434}"/>
              </a:ext>
            </a:extLst>
          </p:cNvPr>
          <p:cNvSpPr/>
          <p:nvPr/>
        </p:nvSpPr>
        <p:spPr>
          <a:xfrm>
            <a:off x="2026389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 Imaging Metrics</a:t>
            </a:r>
          </a:p>
        </p:txBody>
      </p:sp>
    </p:spTree>
    <p:extLst>
      <p:ext uri="{BB962C8B-B14F-4D97-AF65-F5344CB8AC3E}">
        <p14:creationId xmlns:p14="http://schemas.microsoft.com/office/powerpoint/2010/main" val="3120315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5C7-29C1-464F-8657-F535AE5E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8" y="159658"/>
            <a:ext cx="4725609" cy="1938992"/>
          </a:xfrm>
        </p:spPr>
        <p:txBody>
          <a:bodyPr/>
          <a:lstStyle/>
          <a:p>
            <a:r>
              <a:rPr lang="en-US" dirty="0"/>
              <a:t>Summarizing the entire dataset</a:t>
            </a:r>
          </a:p>
        </p:txBody>
      </p:sp>
      <p:pic>
        <p:nvPicPr>
          <p:cNvPr id="5" name="Picture 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209E78DB-4BC1-F847-9D93-2E372DB2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44" y="253242"/>
            <a:ext cx="4829326" cy="63515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905822-DBAC-1344-ABC1-7AD6EA2F0FF0}"/>
              </a:ext>
            </a:extLst>
          </p:cNvPr>
          <p:cNvSpPr txBox="1"/>
          <p:nvPr/>
        </p:nvSpPr>
        <p:spPr>
          <a:xfrm>
            <a:off x="798306" y="2299853"/>
            <a:ext cx="4725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1309 scans uploaded to 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779 early timepoint, 530 late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13 failed due to incomplete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25 failed due to motion</a:t>
            </a:r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C155B8-C9CD-5746-B2AA-A85A19433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999" b="11829"/>
          <a:stretch/>
        </p:blipFill>
        <p:spPr>
          <a:xfrm>
            <a:off x="218325" y="4558147"/>
            <a:ext cx="6449761" cy="188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0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5C7-29C1-464F-8657-F535AE5E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80" y="23504"/>
            <a:ext cx="5467507" cy="1749025"/>
          </a:xfrm>
        </p:spPr>
        <p:txBody>
          <a:bodyPr/>
          <a:lstStyle/>
          <a:p>
            <a:r>
              <a:rPr lang="en-US" dirty="0"/>
              <a:t>Visualizing Stage One</a:t>
            </a:r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C155B8-C9CD-5746-B2AA-A85A19433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76"/>
          <a:stretch/>
        </p:blipFill>
        <p:spPr>
          <a:xfrm>
            <a:off x="189657" y="1414201"/>
            <a:ext cx="6629209" cy="4970128"/>
          </a:xfrm>
          <a:prstGeom prst="rect">
            <a:avLst/>
          </a:prstGeom>
        </p:spPr>
      </p:pic>
      <p:pic>
        <p:nvPicPr>
          <p:cNvPr id="16" name="Picture 15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B084A33A-EEB3-1F49-A27E-A2F07648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94" y="253242"/>
            <a:ext cx="4829326" cy="63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25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vie-lesion-slice-j-trim" descr="movie-lesion-slice-j-trim">
            <a:hlinkClick r:id="" action="ppaction://media"/>
            <a:extLst>
              <a:ext uri="{FF2B5EF4-FFF2-40B4-BE49-F238E27FC236}">
                <a16:creationId xmlns:a16="http://schemas.microsoft.com/office/drawing/2014/main" id="{CE0255F6-4A46-D442-9F2E-28D0D4487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194" y="0"/>
            <a:ext cx="10107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vie-lesion-mesh-b" descr="movie-lesion-mesh-b">
            <a:hlinkClick r:id="" action="ppaction://media"/>
            <a:extLst>
              <a:ext uri="{FF2B5EF4-FFF2-40B4-BE49-F238E27FC236}">
                <a16:creationId xmlns:a16="http://schemas.microsoft.com/office/drawing/2014/main" id="{D1C4EAEE-BCE3-E34D-8C83-2714FFD70C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4763"/>
            <a:ext cx="1219200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B16C-2E37-8344-904F-BDF10143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Analytics Pipeline Overview</a:t>
            </a:r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D351C737-B9D9-1D4E-AC97-68C4E8D00F41}"/>
              </a:ext>
            </a:extLst>
          </p:cNvPr>
          <p:cNvSpPr/>
          <p:nvPr/>
        </p:nvSpPr>
        <p:spPr>
          <a:xfrm>
            <a:off x="4353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IDA</a:t>
            </a:r>
          </a:p>
          <a:p>
            <a:pPr algn="ctr"/>
            <a:r>
              <a:rPr lang="en-US" dirty="0"/>
              <a:t>Download</a:t>
            </a:r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5A812C53-7888-4844-8AC3-564B04E380EF}"/>
              </a:ext>
            </a:extLst>
          </p:cNvPr>
          <p:cNvSpPr/>
          <p:nvPr/>
        </p:nvSpPr>
        <p:spPr>
          <a:xfrm>
            <a:off x="28737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Preprocessing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B667A6C-471D-5C45-8C51-3B610D874A7B}"/>
              </a:ext>
            </a:extLst>
          </p:cNvPr>
          <p:cNvSpPr/>
          <p:nvPr/>
        </p:nvSpPr>
        <p:spPr>
          <a:xfrm>
            <a:off x="53121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4C31E5-8DC1-414B-A283-BEDDC98C3022}"/>
              </a:ext>
            </a:extLst>
          </p:cNvPr>
          <p:cNvSpPr/>
          <p:nvPr/>
        </p:nvSpPr>
        <p:spPr>
          <a:xfrm>
            <a:off x="422941" y="4401782"/>
            <a:ext cx="1576552" cy="1846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 Report and Visualizations</a:t>
            </a:r>
          </a:p>
        </p:txBody>
      </p:sp>
      <p:sp>
        <p:nvSpPr>
          <p:cNvPr id="3" name="Down Arrow Callout 2">
            <a:extLst>
              <a:ext uri="{FF2B5EF4-FFF2-40B4-BE49-F238E27FC236}">
                <a16:creationId xmlns:a16="http://schemas.microsoft.com/office/drawing/2014/main" id="{7CB6E0FE-C731-E749-BA6A-26C473664678}"/>
              </a:ext>
            </a:extLst>
          </p:cNvPr>
          <p:cNvSpPr/>
          <p:nvPr/>
        </p:nvSpPr>
        <p:spPr>
          <a:xfrm>
            <a:off x="10188982" y="1695367"/>
            <a:ext cx="1639614" cy="270641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Harmonization</a:t>
            </a:r>
          </a:p>
        </p:txBody>
      </p:sp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075894B7-9F45-D64E-AD6D-69BFFBAE5732}"/>
              </a:ext>
            </a:extLst>
          </p:cNvPr>
          <p:cNvSpPr/>
          <p:nvPr/>
        </p:nvSpPr>
        <p:spPr>
          <a:xfrm>
            <a:off x="9405044" y="4401782"/>
            <a:ext cx="2418522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Atlas Registration</a:t>
            </a:r>
          </a:p>
        </p:txBody>
      </p:sp>
      <p:sp>
        <p:nvSpPr>
          <p:cNvPr id="10" name="Left Arrow Callout 9">
            <a:extLst>
              <a:ext uri="{FF2B5EF4-FFF2-40B4-BE49-F238E27FC236}">
                <a16:creationId xmlns:a16="http://schemas.microsoft.com/office/drawing/2014/main" id="{179C7A88-26BA-D043-8717-3D8013F8B43C}"/>
              </a:ext>
            </a:extLst>
          </p:cNvPr>
          <p:cNvSpPr/>
          <p:nvPr/>
        </p:nvSpPr>
        <p:spPr>
          <a:xfrm>
            <a:off x="6942144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Lesion and CSF Segmentation</a:t>
            </a:r>
          </a:p>
        </p:txBody>
      </p:sp>
      <p:sp>
        <p:nvSpPr>
          <p:cNvPr id="11" name="Left Arrow Callout 10">
            <a:extLst>
              <a:ext uri="{FF2B5EF4-FFF2-40B4-BE49-F238E27FC236}">
                <a16:creationId xmlns:a16="http://schemas.microsoft.com/office/drawing/2014/main" id="{4F5E506D-B067-F548-A2FF-9DB522A5E2B0}"/>
              </a:ext>
            </a:extLst>
          </p:cNvPr>
          <p:cNvSpPr/>
          <p:nvPr/>
        </p:nvSpPr>
        <p:spPr>
          <a:xfrm>
            <a:off x="4479244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Midline Shift Quantification</a:t>
            </a:r>
          </a:p>
        </p:txBody>
      </p:sp>
      <p:sp>
        <p:nvSpPr>
          <p:cNvPr id="14" name="Right Arrow Callout 13">
            <a:extLst>
              <a:ext uri="{FF2B5EF4-FFF2-40B4-BE49-F238E27FC236}">
                <a16:creationId xmlns:a16="http://schemas.microsoft.com/office/drawing/2014/main" id="{74AC0DDA-7D29-3546-A2F6-8BC5BCC00B98}"/>
              </a:ext>
            </a:extLst>
          </p:cNvPr>
          <p:cNvSpPr/>
          <p:nvPr/>
        </p:nvSpPr>
        <p:spPr>
          <a:xfrm>
            <a:off x="7750582" y="174974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 Extraction</a:t>
            </a:r>
          </a:p>
        </p:txBody>
      </p: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956FB062-1210-F442-A813-7F05A071F434}"/>
              </a:ext>
            </a:extLst>
          </p:cNvPr>
          <p:cNvSpPr/>
          <p:nvPr/>
        </p:nvSpPr>
        <p:spPr>
          <a:xfrm>
            <a:off x="2026389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 Imaging Metrics</a:t>
            </a: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15C279E9-BB6D-1044-BB48-1444863DF97A}"/>
              </a:ext>
            </a:extLst>
          </p:cNvPr>
          <p:cNvSpPr/>
          <p:nvPr/>
        </p:nvSpPr>
        <p:spPr>
          <a:xfrm>
            <a:off x="5104576" y="4268322"/>
            <a:ext cx="2006069" cy="2113314"/>
          </a:xfrm>
          <a:prstGeom prst="donut">
            <a:avLst>
              <a:gd name="adj" fmla="val 475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72DCB038-E628-AE46-AE1B-9ADE80F5010B}"/>
              </a:ext>
            </a:extLst>
          </p:cNvPr>
          <p:cNvSpPr/>
          <p:nvPr/>
        </p:nvSpPr>
        <p:spPr>
          <a:xfrm>
            <a:off x="10099526" y="4268322"/>
            <a:ext cx="2006069" cy="2113314"/>
          </a:xfrm>
          <a:prstGeom prst="donut">
            <a:avLst>
              <a:gd name="adj" fmla="val 475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4BA0590F-938A-984C-BF73-7C91119732CC}"/>
              </a:ext>
            </a:extLst>
          </p:cNvPr>
          <p:cNvSpPr/>
          <p:nvPr/>
        </p:nvSpPr>
        <p:spPr>
          <a:xfrm>
            <a:off x="7646779" y="1565447"/>
            <a:ext cx="2006069" cy="2113314"/>
          </a:xfrm>
          <a:prstGeom prst="donut">
            <a:avLst>
              <a:gd name="adj" fmla="val 475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5053FAE7-89D9-704C-B0B7-F49F68FC5750}"/>
              </a:ext>
            </a:extLst>
          </p:cNvPr>
          <p:cNvSpPr/>
          <p:nvPr/>
        </p:nvSpPr>
        <p:spPr>
          <a:xfrm>
            <a:off x="152674" y="4268322"/>
            <a:ext cx="2006069" cy="2113314"/>
          </a:xfrm>
          <a:prstGeom prst="donut">
            <a:avLst>
              <a:gd name="adj" fmla="val 475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C550F-1152-7440-AC1C-D09F4A20A731}"/>
              </a:ext>
            </a:extLst>
          </p:cNvPr>
          <p:cNvSpPr txBox="1"/>
          <p:nvPr/>
        </p:nvSpPr>
        <p:spPr>
          <a:xfrm>
            <a:off x="6745251" y="3739962"/>
            <a:ext cx="1416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New Stuff</a:t>
            </a:r>
          </a:p>
        </p:txBody>
      </p:sp>
    </p:spTree>
    <p:extLst>
      <p:ext uri="{BB962C8B-B14F-4D97-AF65-F5344CB8AC3E}">
        <p14:creationId xmlns:p14="http://schemas.microsoft.com/office/powerpoint/2010/main" val="1846949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5FB4-27E7-E94F-BFF9-F6DE28FE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LONI IDA Data Wrangling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20E1D-1E4F-3C4B-A146-5018330E99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64" y="1815475"/>
            <a:ext cx="3474307" cy="2442250"/>
          </a:xfrm>
          <a:prstGeom prst="rect">
            <a:avLst/>
          </a:prstGeom>
        </p:spPr>
      </p:pic>
      <p:pic>
        <p:nvPicPr>
          <p:cNvPr id="7" name="Picture 6" descr="A picture containing sitting, different, large, computer&#10;&#10;Description automatically generated">
            <a:extLst>
              <a:ext uri="{FF2B5EF4-FFF2-40B4-BE49-F238E27FC236}">
                <a16:creationId xmlns:a16="http://schemas.microsoft.com/office/drawing/2014/main" id="{CB666B99-A70E-2F4B-A9DB-0A62071BA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209" y="3781998"/>
            <a:ext cx="3880943" cy="267629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34AA968-2651-6A4E-8983-197BB7AAE2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871" y="1799087"/>
            <a:ext cx="3089789" cy="293222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4AD21A-BC48-2843-9699-5F743162AC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765" y="3346432"/>
            <a:ext cx="4002424" cy="311185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806941-5691-D34A-AF13-FBD3A583E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7274" y="1783798"/>
            <a:ext cx="2768566" cy="2263474"/>
          </a:xfrm>
          <a:prstGeom prst="rect">
            <a:avLst/>
          </a:prstGeom>
        </p:spPr>
      </p:pic>
      <p:sp>
        <p:nvSpPr>
          <p:cNvPr id="15" name="Bent Arrow 14">
            <a:extLst>
              <a:ext uri="{FF2B5EF4-FFF2-40B4-BE49-F238E27FC236}">
                <a16:creationId xmlns:a16="http://schemas.microsoft.com/office/drawing/2014/main" id="{C327676F-25F0-BE40-970A-4FA36FBF5464}"/>
              </a:ext>
            </a:extLst>
          </p:cNvPr>
          <p:cNvSpPr/>
          <p:nvPr/>
        </p:nvSpPr>
        <p:spPr>
          <a:xfrm flipV="1">
            <a:off x="535355" y="4263532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>
            <a:extLst>
              <a:ext uri="{FF2B5EF4-FFF2-40B4-BE49-F238E27FC236}">
                <a16:creationId xmlns:a16="http://schemas.microsoft.com/office/drawing/2014/main" id="{85ACBF12-A68F-6C40-A583-2D702CFD93D7}"/>
              </a:ext>
            </a:extLst>
          </p:cNvPr>
          <p:cNvSpPr/>
          <p:nvPr/>
        </p:nvSpPr>
        <p:spPr>
          <a:xfrm flipV="1">
            <a:off x="5442168" y="4731316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9C51C099-CD57-3840-9B17-EA19DF7F7E57}"/>
              </a:ext>
            </a:extLst>
          </p:cNvPr>
          <p:cNvSpPr/>
          <p:nvPr/>
        </p:nvSpPr>
        <p:spPr>
          <a:xfrm>
            <a:off x="4134971" y="3036600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B25BBC56-6EE0-A34A-86FB-18FEFA11B54E}"/>
              </a:ext>
            </a:extLst>
          </p:cNvPr>
          <p:cNvSpPr/>
          <p:nvPr/>
        </p:nvSpPr>
        <p:spPr>
          <a:xfrm>
            <a:off x="8261239" y="2608790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BABD28-E35B-8640-B157-EB012785BC74}"/>
              </a:ext>
            </a:extLst>
          </p:cNvPr>
          <p:cNvSpPr txBox="1"/>
          <p:nvPr/>
        </p:nvSpPr>
        <p:spPr>
          <a:xfrm>
            <a:off x="383535" y="5106593"/>
            <a:ext cx="68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93D908-D3FF-974E-9DDA-396D848E755B}"/>
              </a:ext>
            </a:extLst>
          </p:cNvPr>
          <p:cNvSpPr txBox="1"/>
          <p:nvPr/>
        </p:nvSpPr>
        <p:spPr>
          <a:xfrm>
            <a:off x="3967452" y="2605595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64D44-F09F-2449-94C2-7734C1742C44}"/>
              </a:ext>
            </a:extLst>
          </p:cNvPr>
          <p:cNvSpPr txBox="1"/>
          <p:nvPr/>
        </p:nvSpPr>
        <p:spPr>
          <a:xfrm>
            <a:off x="5282525" y="556242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CE1CCE-E08E-F347-80C2-2D02E76D1EDE}"/>
              </a:ext>
            </a:extLst>
          </p:cNvPr>
          <p:cNvSpPr txBox="1"/>
          <p:nvPr/>
        </p:nvSpPr>
        <p:spPr>
          <a:xfrm>
            <a:off x="8008392" y="2209666"/>
            <a:ext cx="11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43C26D2B-D62E-3845-A10D-3B4BAC47EF7B}"/>
              </a:ext>
            </a:extLst>
          </p:cNvPr>
          <p:cNvSpPr/>
          <p:nvPr/>
        </p:nvSpPr>
        <p:spPr>
          <a:xfrm>
            <a:off x="10919663" y="4054789"/>
            <a:ext cx="370702" cy="946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569A3-A6BC-2549-A42E-46A6755C398F}"/>
              </a:ext>
            </a:extLst>
          </p:cNvPr>
          <p:cNvSpPr txBox="1"/>
          <p:nvPr/>
        </p:nvSpPr>
        <p:spPr>
          <a:xfrm>
            <a:off x="10589577" y="5120144"/>
            <a:ext cx="133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steps…</a:t>
            </a:r>
          </a:p>
        </p:txBody>
      </p:sp>
    </p:spTree>
    <p:extLst>
      <p:ext uri="{BB962C8B-B14F-4D97-AF65-F5344CB8AC3E}">
        <p14:creationId xmlns:p14="http://schemas.microsoft.com/office/powerpoint/2010/main" val="190942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CDD5-6D72-9144-9970-ABCC654B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Step: Data Wrangling</a:t>
            </a:r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3E69AABA-9384-6A4B-A575-0FFE52E724DF}"/>
              </a:ext>
            </a:extLst>
          </p:cNvPr>
          <p:cNvSpPr/>
          <p:nvPr/>
        </p:nvSpPr>
        <p:spPr>
          <a:xfrm>
            <a:off x="1145573" y="1834791"/>
            <a:ext cx="2534854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Format Conversion</a:t>
            </a:r>
          </a:p>
          <a:p>
            <a:pPr algn="ctr"/>
            <a:r>
              <a:rPr lang="en-US" dirty="0"/>
              <a:t>DICOM to </a:t>
            </a:r>
            <a:r>
              <a:rPr lang="en-US" dirty="0" err="1"/>
              <a:t>NIfTI</a:t>
            </a:r>
            <a:endParaRPr lang="en-US" dirty="0"/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1ED053D3-6174-B74F-A3BF-447EC7F5E08A}"/>
              </a:ext>
            </a:extLst>
          </p:cNvPr>
          <p:cNvSpPr/>
          <p:nvPr/>
        </p:nvSpPr>
        <p:spPr>
          <a:xfrm>
            <a:off x="3680427" y="1834791"/>
            <a:ext cx="2434282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</a:t>
            </a:r>
          </a:p>
          <a:p>
            <a:pPr algn="ctr"/>
            <a:r>
              <a:rPr lang="en-US" dirty="0"/>
              <a:t>Meta-data (site &amp; scan parameters)</a:t>
            </a:r>
          </a:p>
        </p:txBody>
      </p:sp>
      <p:sp>
        <p:nvSpPr>
          <p:cNvPr id="10" name="Right Arrow Callout 9">
            <a:extLst>
              <a:ext uri="{FF2B5EF4-FFF2-40B4-BE49-F238E27FC236}">
                <a16:creationId xmlns:a16="http://schemas.microsoft.com/office/drawing/2014/main" id="{3D0FA66F-DDA6-D244-BC4A-3C2DD095C096}"/>
              </a:ext>
            </a:extLst>
          </p:cNvPr>
          <p:cNvSpPr/>
          <p:nvPr/>
        </p:nvSpPr>
        <p:spPr>
          <a:xfrm>
            <a:off x="6143596" y="1834791"/>
            <a:ext cx="2617345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Harmonize </a:t>
            </a:r>
          </a:p>
          <a:p>
            <a:pPr algn="ctr"/>
            <a:r>
              <a:rPr lang="en-US" dirty="0"/>
              <a:t>3D Image orientation and resolution</a:t>
            </a:r>
          </a:p>
        </p:txBody>
      </p:sp>
      <p:sp>
        <p:nvSpPr>
          <p:cNvPr id="11" name="Right Arrow Callout 10">
            <a:extLst>
              <a:ext uri="{FF2B5EF4-FFF2-40B4-BE49-F238E27FC236}">
                <a16:creationId xmlns:a16="http://schemas.microsoft.com/office/drawing/2014/main" id="{38076A1A-08DA-DD4A-9738-B94B391A0981}"/>
              </a:ext>
            </a:extLst>
          </p:cNvPr>
          <p:cNvSpPr/>
          <p:nvPr/>
        </p:nvSpPr>
        <p:spPr>
          <a:xfrm>
            <a:off x="8789828" y="1828613"/>
            <a:ext cx="2617345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Collect, Sort and Harmonize Scans</a:t>
            </a:r>
          </a:p>
        </p:txBody>
      </p:sp>
      <p:pic>
        <p:nvPicPr>
          <p:cNvPr id="16" name="Picture 1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7FDC2FE-2C1B-2543-BAAC-33ED4E83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4" y="3896610"/>
            <a:ext cx="2146534" cy="20964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9F94F3-2EF3-2644-9313-60F404D2BBE3}"/>
              </a:ext>
            </a:extLst>
          </p:cNvPr>
          <p:cNvSpPr txBox="1"/>
          <p:nvPr/>
        </p:nvSpPr>
        <p:spPr>
          <a:xfrm>
            <a:off x="128143" y="6048521"/>
            <a:ext cx="19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(note: DICOM names shortened for clarity)</a:t>
            </a:r>
          </a:p>
        </p:txBody>
      </p:sp>
      <p:pic>
        <p:nvPicPr>
          <p:cNvPr id="21" name="Picture 20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D4F75B-A6C1-0A4C-A6C0-BD93EE07E6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8573" y="3896609"/>
            <a:ext cx="2699520" cy="2096419"/>
          </a:xfrm>
          <a:prstGeom prst="rect">
            <a:avLst/>
          </a:prstGeom>
        </p:spPr>
      </p:pic>
      <p:pic>
        <p:nvPicPr>
          <p:cNvPr id="23" name="Picture 22" descr="A picture containing small, table, sitting, colorful&#10;&#10;Description automatically generated">
            <a:extLst>
              <a:ext uri="{FF2B5EF4-FFF2-40B4-BE49-F238E27FC236}">
                <a16:creationId xmlns:a16="http://schemas.microsoft.com/office/drawing/2014/main" id="{5B8A3A51-7675-BF40-9625-96AF913E21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395" y="3896608"/>
            <a:ext cx="2267302" cy="2359421"/>
          </a:xfrm>
          <a:prstGeom prst="rect">
            <a:avLst/>
          </a:prstGeom>
        </p:spPr>
      </p:pic>
      <p:pic>
        <p:nvPicPr>
          <p:cNvPr id="25" name="Picture 24" descr="A picture containing airplane, dark, sitting, screen&#10;&#10;Description automatically generated">
            <a:extLst>
              <a:ext uri="{FF2B5EF4-FFF2-40B4-BE49-F238E27FC236}">
                <a16:creationId xmlns:a16="http://schemas.microsoft.com/office/drawing/2014/main" id="{CD8887D4-328B-D64D-8E91-1565AA10BB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354" y="3896608"/>
            <a:ext cx="2572643" cy="2359421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665552-BE02-6644-A4DF-35CBB2B5F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5654" y="3896608"/>
            <a:ext cx="1532220" cy="1744718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73893D26-12B7-2A4E-B3F7-7DAE564BD042}"/>
              </a:ext>
            </a:extLst>
          </p:cNvPr>
          <p:cNvSpPr/>
          <p:nvPr/>
        </p:nvSpPr>
        <p:spPr>
          <a:xfrm>
            <a:off x="76341" y="2283817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5F4F47-3141-8C4A-AA87-2A27BB380C5E}"/>
              </a:ext>
            </a:extLst>
          </p:cNvPr>
          <p:cNvSpPr txBox="1"/>
          <p:nvPr/>
        </p:nvSpPr>
        <p:spPr>
          <a:xfrm>
            <a:off x="11514510" y="25163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1A9F29-F430-6340-91A0-5FB5B167B96D}"/>
              </a:ext>
            </a:extLst>
          </p:cNvPr>
          <p:cNvSpPr txBox="1"/>
          <p:nvPr/>
        </p:nvSpPr>
        <p:spPr>
          <a:xfrm>
            <a:off x="5186030" y="6262873"/>
            <a:ext cx="22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(some sites use a different FOV within a single session)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E7B7F-128B-C440-A145-E7F5C1B18BA3}"/>
              </a:ext>
            </a:extLst>
          </p:cNvPr>
          <p:cNvSpPr txBox="1"/>
          <p:nvPr/>
        </p:nvSpPr>
        <p:spPr>
          <a:xfrm>
            <a:off x="7832262" y="6262873"/>
            <a:ext cx="22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(we harmonize the data to remove these differences)</a:t>
            </a:r>
          </a:p>
        </p:txBody>
      </p:sp>
    </p:spTree>
    <p:extLst>
      <p:ext uri="{BB962C8B-B14F-4D97-AF65-F5344CB8AC3E}">
        <p14:creationId xmlns:p14="http://schemas.microsoft.com/office/powerpoint/2010/main" val="157918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Step: Quality Assessment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21E6563-1626-F044-8B68-59AFA36BDD6F}"/>
              </a:ext>
            </a:extLst>
          </p:cNvPr>
          <p:cNvSpPr/>
          <p:nvPr/>
        </p:nvSpPr>
        <p:spPr>
          <a:xfrm>
            <a:off x="249214" y="3257759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0670956-C52F-044C-BFAD-BE75060235C6}"/>
              </a:ext>
            </a:extLst>
          </p:cNvPr>
          <p:cNvSpPr/>
          <p:nvPr/>
        </p:nvSpPr>
        <p:spPr>
          <a:xfrm>
            <a:off x="7664503" y="3117472"/>
            <a:ext cx="1184188" cy="872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766AF4C-F8C3-0F42-A16F-864B48C74024}"/>
              </a:ext>
            </a:extLst>
          </p:cNvPr>
          <p:cNvSpPr/>
          <p:nvPr/>
        </p:nvSpPr>
        <p:spPr>
          <a:xfrm>
            <a:off x="3956669" y="2315486"/>
            <a:ext cx="1545383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8D343-9FAB-5447-A97A-9DFF6FF9E6A0}"/>
              </a:ext>
            </a:extLst>
          </p:cNvPr>
          <p:cNvSpPr txBox="1"/>
          <p:nvPr/>
        </p:nvSpPr>
        <p:spPr>
          <a:xfrm>
            <a:off x="941720" y="4975277"/>
            <a:ext cx="301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Scan </a:t>
            </a:r>
          </a:p>
          <a:p>
            <a:pPr algn="ctr"/>
            <a:r>
              <a:rPr lang="en-US" dirty="0"/>
              <a:t>(repeat for ADC, T2, T2-star) </a:t>
            </a:r>
          </a:p>
        </p:txBody>
      </p:sp>
      <p:pic>
        <p:nvPicPr>
          <p:cNvPr id="6" name="Picture 5" descr="A picture containing photo&#10;&#10;Description automatically generated">
            <a:extLst>
              <a:ext uri="{FF2B5EF4-FFF2-40B4-BE49-F238E27FC236}">
                <a16:creationId xmlns:a16="http://schemas.microsoft.com/office/drawing/2014/main" id="{DCEB0237-8F5F-5B4B-981F-86BF163BD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138" y="2333206"/>
            <a:ext cx="2611337" cy="250284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B85EB94-1A4E-6E44-90B2-1A54236BE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68" y="1830790"/>
            <a:ext cx="1753820" cy="1647453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1B806ECE-D829-4548-BFDE-3AEBF8C3D111}"/>
              </a:ext>
            </a:extLst>
          </p:cNvPr>
          <p:cNvSpPr/>
          <p:nvPr/>
        </p:nvSpPr>
        <p:spPr>
          <a:xfrm>
            <a:off x="3956670" y="4008859"/>
            <a:ext cx="1545383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</p:txBody>
      </p: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5136F445-C28B-9042-9092-0CDB6EA20A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68" y="3618345"/>
            <a:ext cx="1753820" cy="15989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193CE0-0337-5B44-94C5-AB0C87E764F8}"/>
              </a:ext>
            </a:extLst>
          </p:cNvPr>
          <p:cNvSpPr txBox="1"/>
          <p:nvPr/>
        </p:nvSpPr>
        <p:spPr>
          <a:xfrm>
            <a:off x="4565291" y="5298442"/>
            <a:ext cx="403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 Mean (</a:t>
            </a:r>
            <a:r>
              <a:rPr lang="en-US" dirty="0" err="1"/>
              <a:t>μ</a:t>
            </a:r>
            <a:r>
              <a:rPr lang="en-US" dirty="0"/>
              <a:t>) and Std. Deviation (</a:t>
            </a:r>
            <a:r>
              <a:rPr lang="en-US" dirty="0" err="1"/>
              <a:t>σ</a:t>
            </a:r>
            <a:r>
              <a:rPr lang="en-US" dirty="0"/>
              <a:t>) of Foreground (FG) and Background (BG)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E52C16-F60E-7A4E-BF28-96B993E9299C}"/>
              </a:ext>
            </a:extLst>
          </p:cNvPr>
          <p:cNvSpPr txBox="1"/>
          <p:nvPr/>
        </p:nvSpPr>
        <p:spPr>
          <a:xfrm>
            <a:off x="9037218" y="4843168"/>
            <a:ext cx="2722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SNR= </a:t>
            </a:r>
            <a:r>
              <a:rPr lang="en-US" dirty="0" err="1"/>
              <a:t>μ</a:t>
            </a:r>
            <a:r>
              <a:rPr lang="en-US" baseline="-25000" dirty="0" err="1"/>
              <a:t>FG</a:t>
            </a:r>
            <a:r>
              <a:rPr lang="en-US" baseline="-25000" dirty="0"/>
              <a:t> </a:t>
            </a:r>
            <a:r>
              <a:rPr lang="en-US" dirty="0"/>
              <a:t>/ </a:t>
            </a:r>
            <a:r>
              <a:rPr lang="en-US" dirty="0" err="1"/>
              <a:t>μ</a:t>
            </a:r>
            <a:r>
              <a:rPr lang="en-US" baseline="-25000" dirty="0" err="1"/>
              <a:t>BG</a:t>
            </a:r>
            <a:endParaRPr lang="en-US" baseline="-25000" dirty="0"/>
          </a:p>
          <a:p>
            <a:pPr algn="ctr"/>
            <a:r>
              <a:rPr lang="en-US" dirty="0"/>
              <a:t>CNR= </a:t>
            </a:r>
            <a:r>
              <a:rPr lang="en-US" dirty="0" err="1"/>
              <a:t>σ</a:t>
            </a:r>
            <a:r>
              <a:rPr lang="en-US" baseline="-25000" dirty="0" err="1"/>
              <a:t>FG</a:t>
            </a:r>
            <a:r>
              <a:rPr lang="en-US" baseline="-25000" dirty="0"/>
              <a:t> </a:t>
            </a:r>
            <a:r>
              <a:rPr lang="en-US" dirty="0"/>
              <a:t>/ </a:t>
            </a:r>
            <a:r>
              <a:rPr lang="en-US" dirty="0" err="1"/>
              <a:t>μ</a:t>
            </a:r>
            <a:r>
              <a:rPr lang="en-US" baseline="-25000" dirty="0" err="1"/>
              <a:t>BG</a:t>
            </a:r>
            <a:endParaRPr lang="en-US" baseline="-25000" dirty="0"/>
          </a:p>
          <a:p>
            <a:pPr algn="ctr"/>
            <a:r>
              <a:rPr lang="en-US" dirty="0"/>
              <a:t>SVNVR= </a:t>
            </a:r>
            <a:r>
              <a:rPr lang="en-US" dirty="0" err="1"/>
              <a:t>σ</a:t>
            </a:r>
            <a:r>
              <a:rPr lang="en-US" baseline="-25000" dirty="0" err="1"/>
              <a:t>FG</a:t>
            </a:r>
            <a:r>
              <a:rPr lang="en-US" baseline="-25000" dirty="0"/>
              <a:t> </a:t>
            </a:r>
            <a:r>
              <a:rPr lang="en-US" dirty="0"/>
              <a:t>/ </a:t>
            </a:r>
            <a:r>
              <a:rPr lang="en-US" dirty="0" err="1"/>
              <a:t>σ</a:t>
            </a:r>
            <a:r>
              <a:rPr lang="en-US" baseline="-25000" dirty="0" err="1"/>
              <a:t>BG</a:t>
            </a:r>
            <a:endParaRPr lang="en-US" baseline="-25000" dirty="0"/>
          </a:p>
        </p:txBody>
      </p:sp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E3FF3-292E-F841-8277-434381D21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218" y="2089926"/>
            <a:ext cx="2801755" cy="26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461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Preprocessing Step: Denoising ADC scans</a:t>
            </a: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97E24-C68F-ED48-B3F9-52F0CBF6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" y="3755809"/>
            <a:ext cx="1803595" cy="1623235"/>
          </a:xfrm>
          <a:prstGeom prst="rect">
            <a:avLst/>
          </a:prstGeom>
        </p:spPr>
      </p:pic>
      <p:pic>
        <p:nvPicPr>
          <p:cNvPr id="9" name="Picture 8" descr="A picture containing loudspeaker, electronics, blurry&#10;&#10;Description automatically generated">
            <a:extLst>
              <a:ext uri="{FF2B5EF4-FFF2-40B4-BE49-F238E27FC236}">
                <a16:creationId xmlns:a16="http://schemas.microsoft.com/office/drawing/2014/main" id="{208633A2-9516-9D40-90FA-C0C5A1937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3" y="2132574"/>
            <a:ext cx="1803595" cy="16232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A76C0D-E465-594D-9386-A5AFE4D3E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002" y="2132574"/>
            <a:ext cx="1944209" cy="1749788"/>
          </a:xfrm>
          <a:prstGeom prst="rect">
            <a:avLst/>
          </a:prstGeom>
        </p:spPr>
      </p:pic>
      <p:pic>
        <p:nvPicPr>
          <p:cNvPr id="11" name="Picture 10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57776C78-B8D6-9B4A-8F00-FB28D068A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001" y="3639074"/>
            <a:ext cx="1944209" cy="1749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5A30E-8764-6E47-9591-29DE7D594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42" y="3670702"/>
            <a:ext cx="1898158" cy="17083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35E220-EC9C-F84E-9469-A15DE42B1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8898" y="3629257"/>
            <a:ext cx="1944209" cy="1749788"/>
          </a:xfrm>
          <a:prstGeom prst="rect">
            <a:avLst/>
          </a:prstGeom>
        </p:spPr>
      </p:pic>
      <p:pic>
        <p:nvPicPr>
          <p:cNvPr id="22" name="Picture 21" descr="A picture containing device&#10;&#10;Description automatically generated">
            <a:extLst>
              <a:ext uri="{FF2B5EF4-FFF2-40B4-BE49-F238E27FC236}">
                <a16:creationId xmlns:a16="http://schemas.microsoft.com/office/drawing/2014/main" id="{E94E2408-D392-914F-92D6-DC6B95904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8898" y="2132574"/>
            <a:ext cx="1944209" cy="1749788"/>
          </a:xfrm>
          <a:prstGeom prst="rect">
            <a:avLst/>
          </a:prstGeom>
        </p:spPr>
      </p:pic>
      <p:pic>
        <p:nvPicPr>
          <p:cNvPr id="24" name="Picture 23" descr="A picture containing white, dark&#10;&#10;Description automatically generated">
            <a:extLst>
              <a:ext uri="{FF2B5EF4-FFF2-40B4-BE49-F238E27FC236}">
                <a16:creationId xmlns:a16="http://schemas.microsoft.com/office/drawing/2014/main" id="{E858B3A2-20EA-B447-B6D4-952E731CF4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7396" y="2110743"/>
            <a:ext cx="1898158" cy="1708342"/>
          </a:xfrm>
          <a:prstGeom prst="rect">
            <a:avLst/>
          </a:prstGeom>
        </p:spPr>
      </p:pic>
      <p:pic>
        <p:nvPicPr>
          <p:cNvPr id="19" name="Picture 18" descr="A picture containing loudspeaker, night sky&#10;&#10;Description automatically generated">
            <a:extLst>
              <a:ext uri="{FF2B5EF4-FFF2-40B4-BE49-F238E27FC236}">
                <a16:creationId xmlns:a16="http://schemas.microsoft.com/office/drawing/2014/main" id="{AC4ED2AA-F199-9541-A534-B9A29FB385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1282" y="2069297"/>
            <a:ext cx="1944209" cy="1749788"/>
          </a:xfrm>
          <a:prstGeom prst="rect">
            <a:avLst/>
          </a:prstGeom>
        </p:spPr>
      </p:pic>
      <p:pic>
        <p:nvPicPr>
          <p:cNvPr id="27" name="Picture 26" descr="A white circl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13133FF-30E0-AC46-BCA4-85789C326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5128" y="3639074"/>
            <a:ext cx="1944209" cy="17497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255E02-0590-3E46-A7DE-E1958D8409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9781" y="3612643"/>
            <a:ext cx="1955106" cy="17595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EE490F-8E39-6249-B4CC-5971C9A1D1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53789" y="2069297"/>
            <a:ext cx="1955106" cy="175959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0A671F4-97CC-B449-92F0-EA93903C3FF0}"/>
              </a:ext>
            </a:extLst>
          </p:cNvPr>
          <p:cNvSpPr txBox="1"/>
          <p:nvPr/>
        </p:nvSpPr>
        <p:spPr>
          <a:xfrm>
            <a:off x="2452443" y="5751677"/>
            <a:ext cx="662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Approach: </a:t>
            </a:r>
            <a:r>
              <a:rPr lang="en-US" sz="2400" dirty="0"/>
              <a:t>Non-local means denoising with local noise estimation, applied to each component scan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8C923C-6C4F-BC42-8DB2-52E222431A15}"/>
              </a:ext>
            </a:extLst>
          </p:cNvPr>
          <p:cNvSpPr txBox="1"/>
          <p:nvPr/>
        </p:nvSpPr>
        <p:spPr>
          <a:xfrm>
            <a:off x="633763" y="1607632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AG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689D29-3A7B-AA46-A9CE-2B8DC63C3C97}"/>
              </a:ext>
            </a:extLst>
          </p:cNvPr>
          <p:cNvSpPr txBox="1"/>
          <p:nvPr/>
        </p:nvSpPr>
        <p:spPr>
          <a:xfrm>
            <a:off x="2781938" y="1611053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YL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CC4A64-AFA1-964C-BC8D-233DE8A9E343}"/>
              </a:ext>
            </a:extLst>
          </p:cNvPr>
          <p:cNvSpPr txBox="1"/>
          <p:nvPr/>
        </p:nvSpPr>
        <p:spPr>
          <a:xfrm>
            <a:off x="4749979" y="1614646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UI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6743D8-6867-0A4C-BA39-4B765682C3B3}"/>
              </a:ext>
            </a:extLst>
          </p:cNvPr>
          <p:cNvSpPr txBox="1"/>
          <p:nvPr/>
        </p:nvSpPr>
        <p:spPr>
          <a:xfrm>
            <a:off x="6765794" y="1601655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JH</a:t>
            </a:r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F36F71-E758-DA47-AF24-FF344AB3A0D8}"/>
              </a:ext>
            </a:extLst>
          </p:cNvPr>
          <p:cNvSpPr txBox="1"/>
          <p:nvPr/>
        </p:nvSpPr>
        <p:spPr>
          <a:xfrm>
            <a:off x="8837759" y="1596520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MG</a:t>
            </a:r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76112F-962B-1D44-A8A5-0C168A642DC0}"/>
              </a:ext>
            </a:extLst>
          </p:cNvPr>
          <p:cNvSpPr txBox="1"/>
          <p:nvPr/>
        </p:nvSpPr>
        <p:spPr>
          <a:xfrm>
            <a:off x="10863146" y="1603534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681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444E78E-3C87-454B-9510-067A0882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2" y="3737755"/>
            <a:ext cx="1851185" cy="1666067"/>
          </a:xfrm>
          <a:prstGeom prst="rect">
            <a:avLst/>
          </a:prstGeom>
        </p:spPr>
      </p:pic>
      <p:pic>
        <p:nvPicPr>
          <p:cNvPr id="14" name="Picture 13" descr="A picture containing loudspeaker&#10;&#10;Description automatically generated">
            <a:extLst>
              <a:ext uri="{FF2B5EF4-FFF2-40B4-BE49-F238E27FC236}">
                <a16:creationId xmlns:a16="http://schemas.microsoft.com/office/drawing/2014/main" id="{7C391E73-92AA-314F-A735-FF415C3F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3" y="2071688"/>
            <a:ext cx="1851185" cy="16660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2B9693-05CC-AA44-A001-63BFC44B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519" y="2082452"/>
            <a:ext cx="1995509" cy="1795959"/>
          </a:xfrm>
          <a:prstGeom prst="rect">
            <a:avLst/>
          </a:prstGeom>
        </p:spPr>
      </p:pic>
      <p:pic>
        <p:nvPicPr>
          <p:cNvPr id="11" name="Picture 10" descr="A picture containing blur&#10;&#10;Description automatically generated">
            <a:extLst>
              <a:ext uri="{FF2B5EF4-FFF2-40B4-BE49-F238E27FC236}">
                <a16:creationId xmlns:a16="http://schemas.microsoft.com/office/drawing/2014/main" id="{D0D30D02-FEC1-924B-913D-0DDD5640A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518" y="3641861"/>
            <a:ext cx="1995509" cy="1795959"/>
          </a:xfrm>
          <a:prstGeom prst="rect">
            <a:avLst/>
          </a:prstGeom>
        </p:spPr>
      </p:pic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4143E282-3762-1B45-ADD2-CD9040FF3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227" y="3748520"/>
            <a:ext cx="1851185" cy="1666066"/>
          </a:xfrm>
          <a:prstGeom prst="rect">
            <a:avLst/>
          </a:prstGeom>
        </p:spPr>
      </p:pic>
      <p:pic>
        <p:nvPicPr>
          <p:cNvPr id="15" name="Picture 14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923716D0-C3B8-6849-96E2-F7114CD66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8004" y="2082452"/>
            <a:ext cx="1851185" cy="1666066"/>
          </a:xfrm>
          <a:prstGeom prst="rect">
            <a:avLst/>
          </a:prstGeom>
        </p:spPr>
      </p:pic>
      <p:pic>
        <p:nvPicPr>
          <p:cNvPr id="18" name="Picture 17" descr="A light in the dark&#10;&#10;Description automatically generated with low confidence">
            <a:extLst>
              <a:ext uri="{FF2B5EF4-FFF2-40B4-BE49-F238E27FC236}">
                <a16:creationId xmlns:a16="http://schemas.microsoft.com/office/drawing/2014/main" id="{5F97BCB6-1317-2D42-AC19-D1AD8D4A18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1489" y="3649875"/>
            <a:ext cx="1995510" cy="1795959"/>
          </a:xfrm>
          <a:prstGeom prst="rect">
            <a:avLst/>
          </a:prstGeom>
        </p:spPr>
      </p:pic>
      <p:pic>
        <p:nvPicPr>
          <p:cNvPr id="20" name="Picture 19" descr="A picture containing black, projector&#10;&#10;Description automatically generated">
            <a:extLst>
              <a:ext uri="{FF2B5EF4-FFF2-40B4-BE49-F238E27FC236}">
                <a16:creationId xmlns:a16="http://schemas.microsoft.com/office/drawing/2014/main" id="{27C3F759-E7F2-5C4A-A8C8-3514A6E418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7165" y="2071688"/>
            <a:ext cx="1995510" cy="17959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979DEED-2B86-E047-9962-845FCB722630}"/>
              </a:ext>
            </a:extLst>
          </p:cNvPr>
          <p:cNvSpPr txBox="1"/>
          <p:nvPr/>
        </p:nvSpPr>
        <p:spPr>
          <a:xfrm>
            <a:off x="2452443" y="5751677"/>
            <a:ext cx="662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Approach: </a:t>
            </a:r>
            <a:r>
              <a:rPr lang="en-US" sz="2400" dirty="0"/>
              <a:t>Non-local means denoising with local noise estimation, applied to each component scan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9B4768E-43EF-2B4F-A603-AC6DECF8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461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Preprocessing Step: Denoising T2 scans</a:t>
            </a:r>
            <a:endParaRPr lang="en-US" sz="4000" dirty="0"/>
          </a:p>
        </p:txBody>
      </p:sp>
      <p:pic>
        <p:nvPicPr>
          <p:cNvPr id="27" name="Picture 26" descr="A picture containing light&#10;&#10;Description automatically generated">
            <a:extLst>
              <a:ext uri="{FF2B5EF4-FFF2-40B4-BE49-F238E27FC236}">
                <a16:creationId xmlns:a16="http://schemas.microsoft.com/office/drawing/2014/main" id="{BC7A6B7D-255D-584B-8597-97085CF0C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2994" y="3682589"/>
            <a:ext cx="1959162" cy="1763245"/>
          </a:xfrm>
          <a:prstGeom prst="rect">
            <a:avLst/>
          </a:prstGeom>
        </p:spPr>
      </p:pic>
      <p:pic>
        <p:nvPicPr>
          <p:cNvPr id="32" name="Picture 31" descr="A picture containing spoon, loudspeaker, tableware&#10;&#10;Description automatically generated">
            <a:extLst>
              <a:ext uri="{FF2B5EF4-FFF2-40B4-BE49-F238E27FC236}">
                <a16:creationId xmlns:a16="http://schemas.microsoft.com/office/drawing/2014/main" id="{46301B65-BF53-FD48-919B-BA74477439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2994" y="2104402"/>
            <a:ext cx="1959162" cy="1763245"/>
          </a:xfrm>
          <a:prstGeom prst="rect">
            <a:avLst/>
          </a:prstGeom>
        </p:spPr>
      </p:pic>
      <p:pic>
        <p:nvPicPr>
          <p:cNvPr id="35" name="Picture 3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D827A707-85BC-DD4C-8940-84905641E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86601" y="3737755"/>
            <a:ext cx="1959161" cy="1763245"/>
          </a:xfrm>
          <a:prstGeom prst="rect">
            <a:avLst/>
          </a:prstGeom>
        </p:spPr>
      </p:pic>
      <p:pic>
        <p:nvPicPr>
          <p:cNvPr id="37" name="Picture 3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EFA040FD-7B4C-0342-8989-6688FF0BFB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86601" y="2082452"/>
            <a:ext cx="1959161" cy="17632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C961731-7CB1-2549-B7B6-1563C6B798FF}"/>
              </a:ext>
            </a:extLst>
          </p:cNvPr>
          <p:cNvSpPr txBox="1"/>
          <p:nvPr/>
        </p:nvSpPr>
        <p:spPr>
          <a:xfrm>
            <a:off x="633763" y="1556832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AG</a:t>
            </a:r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7E45CE-5B53-4049-814B-17CA074C68E9}"/>
              </a:ext>
            </a:extLst>
          </p:cNvPr>
          <p:cNvSpPr txBox="1"/>
          <p:nvPr/>
        </p:nvSpPr>
        <p:spPr>
          <a:xfrm>
            <a:off x="2781938" y="1560253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YL</a:t>
            </a:r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F55BB9-F959-6742-86EA-E1488CF2F108}"/>
              </a:ext>
            </a:extLst>
          </p:cNvPr>
          <p:cNvSpPr txBox="1"/>
          <p:nvPr/>
        </p:nvSpPr>
        <p:spPr>
          <a:xfrm>
            <a:off x="4749979" y="1563846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UI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8C8B56-085B-B247-8207-67205438968C}"/>
              </a:ext>
            </a:extLst>
          </p:cNvPr>
          <p:cNvSpPr txBox="1"/>
          <p:nvPr/>
        </p:nvSpPr>
        <p:spPr>
          <a:xfrm>
            <a:off x="6765794" y="1550855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JH</a:t>
            </a:r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BCE8E8-1CC0-C84B-8296-13AC941E5563}"/>
              </a:ext>
            </a:extLst>
          </p:cNvPr>
          <p:cNvSpPr txBox="1"/>
          <p:nvPr/>
        </p:nvSpPr>
        <p:spPr>
          <a:xfrm>
            <a:off x="8837759" y="1545720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MG</a:t>
            </a:r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DBC40-871B-2C45-8151-62E2F6F49997}"/>
              </a:ext>
            </a:extLst>
          </p:cNvPr>
          <p:cNvSpPr txBox="1"/>
          <p:nvPr/>
        </p:nvSpPr>
        <p:spPr>
          <a:xfrm>
            <a:off x="10863146" y="1552734"/>
            <a:ext cx="69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465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21E6563-1626-F044-8B68-59AFA36BDD6F}"/>
              </a:ext>
            </a:extLst>
          </p:cNvPr>
          <p:cNvSpPr/>
          <p:nvPr/>
        </p:nvSpPr>
        <p:spPr>
          <a:xfrm>
            <a:off x="207181" y="2368939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0670956-C52F-044C-BFAD-BE75060235C6}"/>
              </a:ext>
            </a:extLst>
          </p:cNvPr>
          <p:cNvSpPr/>
          <p:nvPr/>
        </p:nvSpPr>
        <p:spPr>
          <a:xfrm>
            <a:off x="11018323" y="2368938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6E957B21-A154-2A44-9658-06350E44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309" y="2034878"/>
            <a:ext cx="1861862" cy="1583824"/>
          </a:xfrm>
          <a:prstGeom prst="rect">
            <a:avLst/>
          </a:prstGeom>
        </p:spPr>
      </p:pic>
      <p:pic>
        <p:nvPicPr>
          <p:cNvPr id="9" name="Picture 8" descr="A close up of an eye&#10;&#10;Description automatically generated">
            <a:extLst>
              <a:ext uri="{FF2B5EF4-FFF2-40B4-BE49-F238E27FC236}">
                <a16:creationId xmlns:a16="http://schemas.microsoft.com/office/drawing/2014/main" id="{CDA1C9B5-2DBF-0E4B-A415-FEFB86848E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290" y="2019656"/>
            <a:ext cx="2037907" cy="1583824"/>
          </a:xfrm>
          <a:prstGeom prst="rect">
            <a:avLst/>
          </a:prstGeom>
        </p:spPr>
      </p:pic>
      <p:pic>
        <p:nvPicPr>
          <p:cNvPr id="11" name="Picture 10" descr="A picture containing speaker, star&#10;&#10;Description automatically generated">
            <a:extLst>
              <a:ext uri="{FF2B5EF4-FFF2-40B4-BE49-F238E27FC236}">
                <a16:creationId xmlns:a16="http://schemas.microsoft.com/office/drawing/2014/main" id="{C64D778B-5EAA-B140-B42D-760F87769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316" y="2011701"/>
            <a:ext cx="1944211" cy="1571314"/>
          </a:xfrm>
          <a:prstGeom prst="rect">
            <a:avLst/>
          </a:prstGeom>
        </p:spPr>
      </p:pic>
      <p:pic>
        <p:nvPicPr>
          <p:cNvPr id="13" name="Picture 12" descr="A picture containing shellfish, star&#10;&#10;Description automatically generated">
            <a:extLst>
              <a:ext uri="{FF2B5EF4-FFF2-40B4-BE49-F238E27FC236}">
                <a16:creationId xmlns:a16="http://schemas.microsoft.com/office/drawing/2014/main" id="{2097B102-EF6C-ED4E-B03B-2F9B379E64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1091" y="1898204"/>
            <a:ext cx="2311054" cy="1858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5FB25D-CC31-0342-9299-9EE701FAE523}"/>
              </a:ext>
            </a:extLst>
          </p:cNvPr>
          <p:cNvSpPr txBox="1"/>
          <p:nvPr/>
        </p:nvSpPr>
        <p:spPr>
          <a:xfrm>
            <a:off x="1004982" y="1590960"/>
            <a:ext cx="753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Estimating the Apparent Diffusivity Coefficient (ADC) from multiple b-values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766AF4C-F8C3-0F42-A16F-864B48C74024}"/>
              </a:ext>
            </a:extLst>
          </p:cNvPr>
          <p:cNvSpPr/>
          <p:nvPr/>
        </p:nvSpPr>
        <p:spPr>
          <a:xfrm>
            <a:off x="7489646" y="2384692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6051FC-A93E-C941-9DC2-D453C749D2F2}"/>
              </a:ext>
            </a:extLst>
          </p:cNvPr>
          <p:cNvSpPr txBox="1"/>
          <p:nvPr/>
        </p:nvSpPr>
        <p:spPr>
          <a:xfrm>
            <a:off x="1711938" y="3686002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b=0 s/mm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9969A-DF57-DF40-84E5-3A17F92A439F}"/>
              </a:ext>
            </a:extLst>
          </p:cNvPr>
          <p:cNvSpPr txBox="1"/>
          <p:nvPr/>
        </p:nvSpPr>
        <p:spPr>
          <a:xfrm>
            <a:off x="3631922" y="3668957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b=500 s/mm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46561-31B4-F84C-8D8C-93FF56FFDF01}"/>
              </a:ext>
            </a:extLst>
          </p:cNvPr>
          <p:cNvSpPr txBox="1"/>
          <p:nvPr/>
        </p:nvSpPr>
        <p:spPr>
          <a:xfrm>
            <a:off x="5629354" y="365262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b=1000 s/mm</a:t>
            </a:r>
            <a:r>
              <a:rPr lang="en-US" baseline="30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905E2-8FFD-8043-BCB1-B510EACB201F}"/>
              </a:ext>
            </a:extLst>
          </p:cNvPr>
          <p:cNvSpPr txBox="1"/>
          <p:nvPr/>
        </p:nvSpPr>
        <p:spPr>
          <a:xfrm>
            <a:off x="9444711" y="377172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</a:t>
            </a:r>
            <a:endParaRPr lang="en-US" baseline="300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F06E837-EAA8-914C-8E6C-6EBD63A182EF}"/>
              </a:ext>
            </a:extLst>
          </p:cNvPr>
          <p:cNvSpPr/>
          <p:nvPr/>
        </p:nvSpPr>
        <p:spPr>
          <a:xfrm>
            <a:off x="207181" y="5168796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06CEFC3-27C0-E349-9A69-433F2902D7F4}"/>
              </a:ext>
            </a:extLst>
          </p:cNvPr>
          <p:cNvSpPr/>
          <p:nvPr/>
        </p:nvSpPr>
        <p:spPr>
          <a:xfrm>
            <a:off x="11007509" y="5184548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23EBF2-33FE-C34C-8627-551046CA79D9}"/>
              </a:ext>
            </a:extLst>
          </p:cNvPr>
          <p:cNvSpPr txBox="1"/>
          <p:nvPr/>
        </p:nvSpPr>
        <p:spPr>
          <a:xfrm>
            <a:off x="1664660" y="4417848"/>
            <a:ext cx="574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Estimating the T2 Relaxation Rate from multiple echo times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81950B4-474F-BB45-854F-247EE4D707F9}"/>
              </a:ext>
            </a:extLst>
          </p:cNvPr>
          <p:cNvSpPr/>
          <p:nvPr/>
        </p:nvSpPr>
        <p:spPr>
          <a:xfrm>
            <a:off x="7489646" y="5184549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8D343-9FAB-5447-A97A-9DFF6FF9E6A0}"/>
              </a:ext>
            </a:extLst>
          </p:cNvPr>
          <p:cNvSpPr txBox="1"/>
          <p:nvPr/>
        </p:nvSpPr>
        <p:spPr>
          <a:xfrm>
            <a:off x="1846705" y="631175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TE=15ms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6113D2-5B70-DF4E-89F3-424C64174E18}"/>
              </a:ext>
            </a:extLst>
          </p:cNvPr>
          <p:cNvSpPr txBox="1"/>
          <p:nvPr/>
        </p:nvSpPr>
        <p:spPr>
          <a:xfrm>
            <a:off x="3958864" y="630227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TE=45ms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F1B283-616B-E04D-A4FE-76A022A1BB1A}"/>
              </a:ext>
            </a:extLst>
          </p:cNvPr>
          <p:cNvSpPr txBox="1"/>
          <p:nvPr/>
        </p:nvSpPr>
        <p:spPr>
          <a:xfrm>
            <a:off x="5960994" y="630227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TE=60ms</a:t>
            </a:r>
            <a:endParaRPr lang="en-US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15AD7-7EE8-E645-BAA7-CC218AA13A21}"/>
              </a:ext>
            </a:extLst>
          </p:cNvPr>
          <p:cNvSpPr txBox="1"/>
          <p:nvPr/>
        </p:nvSpPr>
        <p:spPr>
          <a:xfrm>
            <a:off x="9529670" y="646881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</a:t>
            </a:r>
            <a:endParaRPr lang="en-US" baseline="30000" dirty="0"/>
          </a:p>
        </p:txBody>
      </p:sp>
      <p:pic>
        <p:nvPicPr>
          <p:cNvPr id="29" name="Picture 28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4DE8330B-72A3-5840-AB41-33E17FD39F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405" y="4826685"/>
            <a:ext cx="1820835" cy="1445748"/>
          </a:xfrm>
          <a:prstGeom prst="rect">
            <a:avLst/>
          </a:prstGeom>
        </p:spPr>
      </p:pic>
      <p:pic>
        <p:nvPicPr>
          <p:cNvPr id="31" name="Picture 30" descr="A picture containing sitting, light&#10;&#10;Description automatically generated">
            <a:extLst>
              <a:ext uri="{FF2B5EF4-FFF2-40B4-BE49-F238E27FC236}">
                <a16:creationId xmlns:a16="http://schemas.microsoft.com/office/drawing/2014/main" id="{36282E5A-FE03-1048-9105-2E0441CE12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952" y="4853781"/>
            <a:ext cx="1967245" cy="1448494"/>
          </a:xfrm>
          <a:prstGeom prst="rect">
            <a:avLst/>
          </a:prstGeom>
        </p:spPr>
      </p:pic>
      <p:pic>
        <p:nvPicPr>
          <p:cNvPr id="33" name="Picture 32" descr="A picture containing light&#10;&#10;Description automatically generated">
            <a:extLst>
              <a:ext uri="{FF2B5EF4-FFF2-40B4-BE49-F238E27FC236}">
                <a16:creationId xmlns:a16="http://schemas.microsoft.com/office/drawing/2014/main" id="{FD6EC378-A284-4947-94AE-FA2A69C155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410" y="4826685"/>
            <a:ext cx="1906238" cy="1444494"/>
          </a:xfrm>
          <a:prstGeom prst="rect">
            <a:avLst/>
          </a:prstGeom>
        </p:spPr>
      </p:pic>
      <p:pic>
        <p:nvPicPr>
          <p:cNvPr id="35" name="Picture 34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722A0244-4474-1944-9546-4D1442384F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327" y="4576253"/>
            <a:ext cx="2319129" cy="18583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7E4AD3-2E01-2B41-B06A-FB0C53447F4D}"/>
              </a:ext>
            </a:extLst>
          </p:cNvPr>
          <p:cNvSpPr txBox="1"/>
          <p:nvPr/>
        </p:nvSpPr>
        <p:spPr>
          <a:xfrm>
            <a:off x="7355858" y="63022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170785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693</Words>
  <Application>Microsoft Macintosh PowerPoint</Application>
  <PresentationFormat>Widescreen</PresentationFormat>
  <Paragraphs>173</Paragraphs>
  <Slides>23</Slides>
  <Notes>11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SPAN Image Analytics  Update for Stage One</vt:lpstr>
      <vt:lpstr>Analytics Pipeline Overview</vt:lpstr>
      <vt:lpstr>Analytics Pipeline Overview</vt:lpstr>
      <vt:lpstr>LONI IDA Data Wrangling Process</vt:lpstr>
      <vt:lpstr>Preprocessing Step: Data Wrangling</vt:lpstr>
      <vt:lpstr>Preprocessing Step: Quality Assessment</vt:lpstr>
      <vt:lpstr>Preprocessing Step: Denoising ADC scans</vt:lpstr>
      <vt:lpstr>Preprocessing Step: Denoising T2 scans</vt:lpstr>
      <vt:lpstr>Parameter Estimation</vt:lpstr>
      <vt:lpstr>Brain Extraction</vt:lpstr>
      <vt:lpstr>Brain Extraction with Deep Learning Update </vt:lpstr>
      <vt:lpstr>Brain Extraction with Deep Learning Update </vt:lpstr>
      <vt:lpstr>Brain Extraction with Deep Learning Update </vt:lpstr>
      <vt:lpstr>Brain Extraction with Deep Learning Update </vt:lpstr>
      <vt:lpstr>Atlas registration</vt:lpstr>
      <vt:lpstr>Parameter Harmonization Across Sites</vt:lpstr>
      <vt:lpstr>Lesion and CSF Segmentation</vt:lpstr>
      <vt:lpstr>Midline shift quantification</vt:lpstr>
      <vt:lpstr>Analytics and Report Generation</vt:lpstr>
      <vt:lpstr>Summarizing the entire dataset</vt:lpstr>
      <vt:lpstr>Visualizing Stage One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SPAN Image Analytics Update</dc:title>
  <dc:creator>Ryan Cabeen</dc:creator>
  <cp:lastModifiedBy>Ryan Cabeen</cp:lastModifiedBy>
  <cp:revision>96</cp:revision>
  <dcterms:created xsi:type="dcterms:W3CDTF">2020-07-29T21:57:06Z</dcterms:created>
  <dcterms:modified xsi:type="dcterms:W3CDTF">2021-03-31T07:44:34Z</dcterms:modified>
</cp:coreProperties>
</file>